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56" r:id="rId2"/>
    <p:sldId id="371" r:id="rId3"/>
    <p:sldId id="323" r:id="rId4"/>
    <p:sldId id="397" r:id="rId5"/>
    <p:sldId id="407" r:id="rId6"/>
    <p:sldId id="344" r:id="rId7"/>
    <p:sldId id="420" r:id="rId8"/>
    <p:sldId id="385" r:id="rId9"/>
    <p:sldId id="392" r:id="rId10"/>
    <p:sldId id="394" r:id="rId11"/>
    <p:sldId id="414" r:id="rId12"/>
    <p:sldId id="374" r:id="rId13"/>
    <p:sldId id="373" r:id="rId14"/>
    <p:sldId id="387" r:id="rId15"/>
    <p:sldId id="380" r:id="rId16"/>
    <p:sldId id="377" r:id="rId17"/>
    <p:sldId id="405" r:id="rId18"/>
    <p:sldId id="379" r:id="rId19"/>
    <p:sldId id="416" r:id="rId20"/>
    <p:sldId id="389" r:id="rId21"/>
    <p:sldId id="418" r:id="rId22"/>
    <p:sldId id="430" r:id="rId23"/>
    <p:sldId id="419" r:id="rId24"/>
    <p:sldId id="429" r:id="rId25"/>
    <p:sldId id="412" r:id="rId26"/>
    <p:sldId id="410" r:id="rId27"/>
    <p:sldId id="411" r:id="rId28"/>
    <p:sldId id="427" r:id="rId29"/>
    <p:sldId id="426" r:id="rId30"/>
    <p:sldId id="434" r:id="rId31"/>
    <p:sldId id="432" r:id="rId32"/>
    <p:sldId id="433" r:id="rId33"/>
    <p:sldId id="422" r:id="rId34"/>
    <p:sldId id="421" r:id="rId35"/>
    <p:sldId id="424" r:id="rId36"/>
    <p:sldId id="423" r:id="rId37"/>
    <p:sldId id="425" r:id="rId38"/>
  </p:sldIdLst>
  <p:sldSz cx="9144000" cy="6858000" type="screen4x3"/>
  <p:notesSz cx="9926638" cy="679767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064C"/>
    <a:srgbClr val="FCCCB2"/>
    <a:srgbClr val="FBBD9B"/>
    <a:srgbClr val="000066"/>
    <a:srgbClr val="FAFAFA"/>
    <a:srgbClr val="F0709E"/>
    <a:srgbClr val="FDCBDD"/>
    <a:srgbClr val="FDBBD3"/>
    <a:srgbClr val="FCA6C5"/>
    <a:srgbClr val="FFF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9" autoAdjust="0"/>
    <p:restoredTop sz="84712" autoAdjust="0"/>
  </p:normalViewPr>
  <p:slideViewPr>
    <p:cSldViewPr snapToGrid="0">
      <p:cViewPr varScale="1">
        <p:scale>
          <a:sx n="63" d="100"/>
          <a:sy n="63" d="100"/>
        </p:scale>
        <p:origin x="1434" y="78"/>
      </p:cViewPr>
      <p:guideLst>
        <p:guide orient="horz" pos="2160"/>
        <p:guide pos="2880"/>
      </p:guideLst>
    </p:cSldViewPr>
  </p:slideViewPr>
  <p:notesTextViewPr>
    <p:cViewPr>
      <p:scale>
        <a:sx n="1" d="1"/>
        <a:sy n="1" d="1"/>
      </p:scale>
      <p:origin x="0" y="0"/>
    </p:cViewPr>
  </p:notesTextViewPr>
  <p:sorterViewPr>
    <p:cViewPr>
      <p:scale>
        <a:sx n="71" d="100"/>
        <a:sy n="7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6E7C3-90CE-42B9-9B99-90B459596F63}"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kumimoji="1" lang="ja-JP" altLang="en-US"/>
        </a:p>
      </dgm:t>
    </dgm:pt>
    <dgm:pt modelId="{644D4499-96DF-4A07-A379-C820A8A43320}">
      <dgm:prSet phldrT="[テキスト]" custT="1"/>
      <dgm:spPr/>
      <dgm:t>
        <a:bodyPr/>
        <a:lstStyle/>
        <a:p>
          <a:r>
            <a:rPr kumimoji="1" lang="en-US" altLang="ja-JP" sz="2400" dirty="0" smtClean="0"/>
            <a:t>Spray characterization</a:t>
          </a:r>
          <a:endParaRPr kumimoji="1" lang="ja-JP" altLang="en-US" sz="2400" dirty="0"/>
        </a:p>
      </dgm:t>
    </dgm:pt>
    <dgm:pt modelId="{1083E63B-ACAB-403A-A186-FF55D5C2EE35}" type="parTrans" cxnId="{A960DBA7-1BFA-4923-8F41-97E632EA49A2}">
      <dgm:prSet/>
      <dgm:spPr/>
      <dgm:t>
        <a:bodyPr/>
        <a:lstStyle/>
        <a:p>
          <a:endParaRPr kumimoji="1" lang="ja-JP" altLang="en-US"/>
        </a:p>
      </dgm:t>
    </dgm:pt>
    <dgm:pt modelId="{0C666182-3D42-4A0C-A119-19F0852F0C82}" type="sibTrans" cxnId="{A960DBA7-1BFA-4923-8F41-97E632EA49A2}">
      <dgm:prSet/>
      <dgm:spPr/>
      <dgm:t>
        <a:bodyPr/>
        <a:lstStyle/>
        <a:p>
          <a:endParaRPr kumimoji="1" lang="ja-JP" altLang="en-US"/>
        </a:p>
      </dgm:t>
    </dgm:pt>
    <dgm:pt modelId="{DF5684DA-0AB8-4A89-AD96-F3A58865A92E}">
      <dgm:prSet phldrT="[テキスト]" custT="1"/>
      <dgm:spPr/>
      <dgm:t>
        <a:bodyPr/>
        <a:lstStyle/>
        <a:p>
          <a:r>
            <a:rPr kumimoji="1" lang="en-US" altLang="ja-JP" sz="2400" dirty="0" smtClean="0"/>
            <a:t>Spray coverage</a:t>
          </a:r>
          <a:endParaRPr kumimoji="1" lang="ja-JP" altLang="en-US" sz="2400" dirty="0"/>
        </a:p>
      </dgm:t>
    </dgm:pt>
    <dgm:pt modelId="{9C3EC548-EF21-4FD3-BB7B-A07F0B823510}" type="parTrans" cxnId="{18A5AD90-42A4-4961-AF92-B61D67FA1060}">
      <dgm:prSet/>
      <dgm:spPr/>
      <dgm:t>
        <a:bodyPr/>
        <a:lstStyle/>
        <a:p>
          <a:endParaRPr kumimoji="1" lang="ja-JP" altLang="en-US"/>
        </a:p>
      </dgm:t>
    </dgm:pt>
    <dgm:pt modelId="{4C985CE1-3DED-4790-A1BC-97C380B5AC5B}" type="sibTrans" cxnId="{18A5AD90-42A4-4961-AF92-B61D67FA1060}">
      <dgm:prSet/>
      <dgm:spPr/>
      <dgm:t>
        <a:bodyPr/>
        <a:lstStyle/>
        <a:p>
          <a:endParaRPr kumimoji="1" lang="ja-JP" altLang="en-US"/>
        </a:p>
      </dgm:t>
    </dgm:pt>
    <dgm:pt modelId="{A5C08ACC-D4EA-4695-9F10-7ADB7C960479}">
      <dgm:prSet phldrT="[テキスト]" custT="1"/>
      <dgm:spPr/>
      <dgm:t>
        <a:bodyPr/>
        <a:lstStyle/>
        <a:p>
          <a:r>
            <a:rPr kumimoji="1" lang="en-US" altLang="ja-JP" sz="2400" i="1" dirty="0" smtClean="0"/>
            <a:t>In vitro </a:t>
          </a:r>
          <a:r>
            <a:rPr kumimoji="1" lang="en-US" altLang="ja-JP" sz="2400" dirty="0" smtClean="0"/>
            <a:t>analysis</a:t>
          </a:r>
          <a:endParaRPr kumimoji="1" lang="ja-JP" altLang="en-US" sz="2400" dirty="0"/>
        </a:p>
      </dgm:t>
    </dgm:pt>
    <dgm:pt modelId="{254951F5-A1C6-4C82-A48B-9507E3FFB55B}" type="parTrans" cxnId="{9ADC358F-BD09-48E7-80DE-5106E506FBEA}">
      <dgm:prSet/>
      <dgm:spPr/>
      <dgm:t>
        <a:bodyPr/>
        <a:lstStyle/>
        <a:p>
          <a:endParaRPr kumimoji="1" lang="ja-JP" altLang="en-US"/>
        </a:p>
      </dgm:t>
    </dgm:pt>
    <dgm:pt modelId="{1E05DF10-8CA1-4D53-9089-9035780B929F}" type="sibTrans" cxnId="{9ADC358F-BD09-48E7-80DE-5106E506FBEA}">
      <dgm:prSet/>
      <dgm:spPr/>
      <dgm:t>
        <a:bodyPr/>
        <a:lstStyle/>
        <a:p>
          <a:endParaRPr kumimoji="1" lang="ja-JP" altLang="en-US"/>
        </a:p>
      </dgm:t>
    </dgm:pt>
    <dgm:pt modelId="{8ACB014D-B1C8-4829-9A42-92A0DAAEE688}">
      <dgm:prSet phldrT="[テキスト]" custT="1"/>
      <dgm:spPr/>
      <dgm:t>
        <a:bodyPr/>
        <a:lstStyle/>
        <a:p>
          <a:r>
            <a:rPr kumimoji="1" lang="en-US" altLang="ja-JP" sz="2400" dirty="0" smtClean="0"/>
            <a:t>Cell viability</a:t>
          </a:r>
          <a:endParaRPr kumimoji="1" lang="ja-JP" altLang="en-US" sz="2400" dirty="0"/>
        </a:p>
      </dgm:t>
    </dgm:pt>
    <dgm:pt modelId="{1CE227F8-90B5-4EBB-8A1E-816F3F73B142}" type="parTrans" cxnId="{8A44B4D7-1BE0-4713-8C17-5E29E7E3D311}">
      <dgm:prSet/>
      <dgm:spPr/>
      <dgm:t>
        <a:bodyPr/>
        <a:lstStyle/>
        <a:p>
          <a:endParaRPr kumimoji="1" lang="ja-JP" altLang="en-US"/>
        </a:p>
      </dgm:t>
    </dgm:pt>
    <dgm:pt modelId="{3002444A-8569-4658-B204-86A1F30E9A01}" type="sibTrans" cxnId="{8A44B4D7-1BE0-4713-8C17-5E29E7E3D311}">
      <dgm:prSet/>
      <dgm:spPr/>
      <dgm:t>
        <a:bodyPr/>
        <a:lstStyle/>
        <a:p>
          <a:endParaRPr kumimoji="1" lang="ja-JP" altLang="en-US"/>
        </a:p>
      </dgm:t>
    </dgm:pt>
    <dgm:pt modelId="{65C4D095-BBAE-4554-8B25-0AF5FF88B551}">
      <dgm:prSet phldrT="[テキスト]" custT="1"/>
      <dgm:spPr/>
      <dgm:t>
        <a:bodyPr/>
        <a:lstStyle/>
        <a:p>
          <a:r>
            <a:rPr kumimoji="1" lang="en-US" altLang="ja-JP" sz="2400" i="1" dirty="0" smtClean="0"/>
            <a:t>In vivo </a:t>
          </a:r>
          <a:r>
            <a:rPr kumimoji="1" lang="en-US" altLang="ja-JP" sz="2400" dirty="0" smtClean="0"/>
            <a:t>analysis</a:t>
          </a:r>
          <a:endParaRPr kumimoji="1" lang="ja-JP" altLang="en-US" sz="2400" dirty="0"/>
        </a:p>
      </dgm:t>
    </dgm:pt>
    <dgm:pt modelId="{072E7403-E093-49E7-B724-52D4749B1B34}" type="parTrans" cxnId="{C7D9EC54-ED72-4A54-84B4-7C6CCB38DC61}">
      <dgm:prSet/>
      <dgm:spPr/>
      <dgm:t>
        <a:bodyPr/>
        <a:lstStyle/>
        <a:p>
          <a:endParaRPr kumimoji="1" lang="ja-JP" altLang="en-US"/>
        </a:p>
      </dgm:t>
    </dgm:pt>
    <dgm:pt modelId="{A8A1EF7B-63C5-4FED-89DD-66FBBFE542C2}" type="sibTrans" cxnId="{C7D9EC54-ED72-4A54-84B4-7C6CCB38DC61}">
      <dgm:prSet/>
      <dgm:spPr/>
      <dgm:t>
        <a:bodyPr/>
        <a:lstStyle/>
        <a:p>
          <a:endParaRPr kumimoji="1" lang="ja-JP" altLang="en-US"/>
        </a:p>
      </dgm:t>
    </dgm:pt>
    <dgm:pt modelId="{A7CCBC1E-742C-49DF-A2D1-DE97D4F0AFE8}">
      <dgm:prSet phldrT="[テキスト]" custT="1"/>
      <dgm:spPr/>
      <dgm:t>
        <a:bodyPr/>
        <a:lstStyle/>
        <a:p>
          <a:r>
            <a:rPr kumimoji="1" lang="en-US" altLang="ja-JP" sz="2400" dirty="0" smtClean="0"/>
            <a:t>Rat </a:t>
          </a:r>
          <a:r>
            <a:rPr kumimoji="1" lang="en-US" altLang="ja-JP" sz="2400" dirty="0" err="1" smtClean="0"/>
            <a:t>hepectatomy</a:t>
          </a:r>
          <a:r>
            <a:rPr kumimoji="1" lang="en-US" altLang="ja-JP" sz="2400" dirty="0" smtClean="0"/>
            <a:t> adhesion model</a:t>
          </a:r>
          <a:endParaRPr kumimoji="1" lang="ja-JP" altLang="en-US" sz="2400" dirty="0"/>
        </a:p>
      </dgm:t>
    </dgm:pt>
    <dgm:pt modelId="{20D44138-60DA-4CE4-AEE2-0DF2F4D941E6}" type="parTrans" cxnId="{2EDCD4D3-6B4F-402D-AF68-1F3CFB19255C}">
      <dgm:prSet/>
      <dgm:spPr/>
      <dgm:t>
        <a:bodyPr/>
        <a:lstStyle/>
        <a:p>
          <a:endParaRPr kumimoji="1" lang="ja-JP" altLang="en-US"/>
        </a:p>
      </dgm:t>
    </dgm:pt>
    <dgm:pt modelId="{8281A6CF-D7E5-4538-AB15-7586B943B4CF}" type="sibTrans" cxnId="{2EDCD4D3-6B4F-402D-AF68-1F3CFB19255C}">
      <dgm:prSet/>
      <dgm:spPr/>
      <dgm:t>
        <a:bodyPr/>
        <a:lstStyle/>
        <a:p>
          <a:endParaRPr kumimoji="1" lang="ja-JP" altLang="en-US"/>
        </a:p>
      </dgm:t>
    </dgm:pt>
    <dgm:pt modelId="{D21E3A64-89EF-4C30-8676-0195CEA0E40A}">
      <dgm:prSet phldrT="[テキスト]" custT="1"/>
      <dgm:spPr/>
      <dgm:t>
        <a:bodyPr/>
        <a:lstStyle/>
        <a:p>
          <a:r>
            <a:rPr kumimoji="1" lang="en-US" altLang="ja-JP" sz="2400" dirty="0" smtClean="0"/>
            <a:t>Cell migration</a:t>
          </a:r>
          <a:endParaRPr kumimoji="1" lang="ja-JP" altLang="en-US" sz="2400" dirty="0"/>
        </a:p>
      </dgm:t>
    </dgm:pt>
    <dgm:pt modelId="{FB6A3310-62F3-4DCC-8BE8-6A11A0033192}" type="parTrans" cxnId="{D6454AE1-B1A0-4424-9D6D-ECD11468BB1B}">
      <dgm:prSet/>
      <dgm:spPr/>
      <dgm:t>
        <a:bodyPr/>
        <a:lstStyle/>
        <a:p>
          <a:endParaRPr kumimoji="1" lang="ja-JP" altLang="en-US"/>
        </a:p>
      </dgm:t>
    </dgm:pt>
    <dgm:pt modelId="{1D2264DE-214B-4D1F-A2AD-59EA3AA020D0}" type="sibTrans" cxnId="{D6454AE1-B1A0-4424-9D6D-ECD11468BB1B}">
      <dgm:prSet/>
      <dgm:spPr/>
      <dgm:t>
        <a:bodyPr/>
        <a:lstStyle/>
        <a:p>
          <a:endParaRPr kumimoji="1" lang="ja-JP" altLang="en-US"/>
        </a:p>
      </dgm:t>
    </dgm:pt>
    <dgm:pt modelId="{9385D53A-BBF4-4EB3-BAB0-58D9441F164D}">
      <dgm:prSet phldrT="[テキスト]" custT="1"/>
      <dgm:spPr/>
      <dgm:t>
        <a:bodyPr/>
        <a:lstStyle/>
        <a:p>
          <a:r>
            <a:rPr kumimoji="1" lang="en-US" altLang="ja-JP" sz="2400" dirty="0" smtClean="0"/>
            <a:t>Gel thickness</a:t>
          </a:r>
          <a:endParaRPr kumimoji="1" lang="ja-JP" altLang="en-US" sz="2400" dirty="0"/>
        </a:p>
      </dgm:t>
    </dgm:pt>
    <dgm:pt modelId="{1041A64C-25AA-4A80-ADD2-0704AE48246C}" type="parTrans" cxnId="{927A24DC-C40E-434C-BB66-E0C79EC63922}">
      <dgm:prSet/>
      <dgm:spPr/>
      <dgm:t>
        <a:bodyPr/>
        <a:lstStyle/>
        <a:p>
          <a:endParaRPr kumimoji="1" lang="ja-JP" altLang="en-US"/>
        </a:p>
      </dgm:t>
    </dgm:pt>
    <dgm:pt modelId="{0BE1050A-22EF-4C04-85C4-C802BE1F3667}" type="sibTrans" cxnId="{927A24DC-C40E-434C-BB66-E0C79EC63922}">
      <dgm:prSet/>
      <dgm:spPr/>
      <dgm:t>
        <a:bodyPr/>
        <a:lstStyle/>
        <a:p>
          <a:endParaRPr kumimoji="1" lang="ja-JP" altLang="en-US"/>
        </a:p>
      </dgm:t>
    </dgm:pt>
    <dgm:pt modelId="{9AD47DFE-4DFE-4AFA-AFA1-F735DB8AAD5F}">
      <dgm:prSet phldrT="[テキスト]" custT="1"/>
      <dgm:spPr/>
      <dgm:t>
        <a:bodyPr/>
        <a:lstStyle/>
        <a:p>
          <a:r>
            <a:rPr kumimoji="1" lang="en-US" altLang="ja-JP" sz="2400" dirty="0" smtClean="0"/>
            <a:t>Droplet size</a:t>
          </a:r>
          <a:endParaRPr kumimoji="1" lang="ja-JP" altLang="en-US" sz="2400" dirty="0"/>
        </a:p>
      </dgm:t>
    </dgm:pt>
    <dgm:pt modelId="{74E8CAA4-9B67-4E09-9894-BF82DCBD16CA}" type="parTrans" cxnId="{D5CA808F-AF21-44EC-A879-F288B7BC3F6A}">
      <dgm:prSet/>
      <dgm:spPr/>
      <dgm:t>
        <a:bodyPr/>
        <a:lstStyle/>
        <a:p>
          <a:endParaRPr kumimoji="1" lang="ja-JP" altLang="en-US"/>
        </a:p>
      </dgm:t>
    </dgm:pt>
    <dgm:pt modelId="{0E3E69D6-FFD1-4381-9972-32C4745E3A37}" type="sibTrans" cxnId="{D5CA808F-AF21-44EC-A879-F288B7BC3F6A}">
      <dgm:prSet/>
      <dgm:spPr/>
      <dgm:t>
        <a:bodyPr/>
        <a:lstStyle/>
        <a:p>
          <a:endParaRPr kumimoji="1" lang="ja-JP" altLang="en-US"/>
        </a:p>
      </dgm:t>
    </dgm:pt>
    <dgm:pt modelId="{D72FAF23-1948-4F37-9C3A-437FABD4D18A}" type="pres">
      <dgm:prSet presAssocID="{9BF6E7C3-90CE-42B9-9B99-90B459596F63}" presName="Name0" presStyleCnt="0">
        <dgm:presLayoutVars>
          <dgm:dir/>
          <dgm:animLvl val="lvl"/>
          <dgm:resizeHandles val="exact"/>
        </dgm:presLayoutVars>
      </dgm:prSet>
      <dgm:spPr/>
      <dgm:t>
        <a:bodyPr/>
        <a:lstStyle/>
        <a:p>
          <a:endParaRPr kumimoji="1" lang="ja-JP" altLang="en-US"/>
        </a:p>
      </dgm:t>
    </dgm:pt>
    <dgm:pt modelId="{F5305755-3378-4A1E-A29A-4011FA978881}" type="pres">
      <dgm:prSet presAssocID="{644D4499-96DF-4A07-A379-C820A8A43320}" presName="linNode" presStyleCnt="0"/>
      <dgm:spPr/>
    </dgm:pt>
    <dgm:pt modelId="{AE4219E1-54F5-4ACE-B71C-E9E4FEA9DE8E}" type="pres">
      <dgm:prSet presAssocID="{644D4499-96DF-4A07-A379-C820A8A43320}" presName="parentText" presStyleLbl="node1" presStyleIdx="0" presStyleCnt="3" custScaleX="140559">
        <dgm:presLayoutVars>
          <dgm:chMax val="1"/>
          <dgm:bulletEnabled val="1"/>
        </dgm:presLayoutVars>
      </dgm:prSet>
      <dgm:spPr/>
      <dgm:t>
        <a:bodyPr/>
        <a:lstStyle/>
        <a:p>
          <a:endParaRPr kumimoji="1" lang="ja-JP" altLang="en-US"/>
        </a:p>
      </dgm:t>
    </dgm:pt>
    <dgm:pt modelId="{0DBB5898-C6F1-40B8-86EA-34A752BBC418}" type="pres">
      <dgm:prSet presAssocID="{644D4499-96DF-4A07-A379-C820A8A43320}" presName="descendantText" presStyleLbl="alignAccFollowNode1" presStyleIdx="0" presStyleCnt="3">
        <dgm:presLayoutVars>
          <dgm:bulletEnabled val="1"/>
        </dgm:presLayoutVars>
      </dgm:prSet>
      <dgm:spPr/>
      <dgm:t>
        <a:bodyPr/>
        <a:lstStyle/>
        <a:p>
          <a:endParaRPr kumimoji="1" lang="ja-JP" altLang="en-US"/>
        </a:p>
      </dgm:t>
    </dgm:pt>
    <dgm:pt modelId="{0732DFE0-4DA0-4922-B479-546FCC3DC98C}" type="pres">
      <dgm:prSet presAssocID="{0C666182-3D42-4A0C-A119-19F0852F0C82}" presName="sp" presStyleCnt="0"/>
      <dgm:spPr/>
    </dgm:pt>
    <dgm:pt modelId="{AFD7CDAD-CD72-4D88-984B-AEB8DC5E22D2}" type="pres">
      <dgm:prSet presAssocID="{A5C08ACC-D4EA-4695-9F10-7ADB7C960479}" presName="linNode" presStyleCnt="0"/>
      <dgm:spPr/>
    </dgm:pt>
    <dgm:pt modelId="{23983945-E206-42F2-BE67-FB84F73C2496}" type="pres">
      <dgm:prSet presAssocID="{A5C08ACC-D4EA-4695-9F10-7ADB7C960479}" presName="parentText" presStyleLbl="node1" presStyleIdx="1" presStyleCnt="3" custScaleX="139859">
        <dgm:presLayoutVars>
          <dgm:chMax val="1"/>
          <dgm:bulletEnabled val="1"/>
        </dgm:presLayoutVars>
      </dgm:prSet>
      <dgm:spPr/>
      <dgm:t>
        <a:bodyPr/>
        <a:lstStyle/>
        <a:p>
          <a:endParaRPr kumimoji="1" lang="ja-JP" altLang="en-US"/>
        </a:p>
      </dgm:t>
    </dgm:pt>
    <dgm:pt modelId="{14F379A0-57D6-4313-91D0-890C60D7219C}" type="pres">
      <dgm:prSet presAssocID="{A5C08ACC-D4EA-4695-9F10-7ADB7C960479}" presName="descendantText" presStyleLbl="alignAccFollowNode1" presStyleIdx="1" presStyleCnt="3">
        <dgm:presLayoutVars>
          <dgm:bulletEnabled val="1"/>
        </dgm:presLayoutVars>
      </dgm:prSet>
      <dgm:spPr/>
      <dgm:t>
        <a:bodyPr/>
        <a:lstStyle/>
        <a:p>
          <a:endParaRPr kumimoji="1" lang="ja-JP" altLang="en-US"/>
        </a:p>
      </dgm:t>
    </dgm:pt>
    <dgm:pt modelId="{FB4C67B0-A098-429E-8482-76AF23CDE958}" type="pres">
      <dgm:prSet presAssocID="{1E05DF10-8CA1-4D53-9089-9035780B929F}" presName="sp" presStyleCnt="0"/>
      <dgm:spPr/>
    </dgm:pt>
    <dgm:pt modelId="{E57A1655-AB36-43AC-A565-53E9FAE9FBFC}" type="pres">
      <dgm:prSet presAssocID="{65C4D095-BBAE-4554-8B25-0AF5FF88B551}" presName="linNode" presStyleCnt="0"/>
      <dgm:spPr/>
    </dgm:pt>
    <dgm:pt modelId="{A74CA6F2-18DA-4369-97A2-EC00D514E309}" type="pres">
      <dgm:prSet presAssocID="{65C4D095-BBAE-4554-8B25-0AF5FF88B551}" presName="parentText" presStyleLbl="node1" presStyleIdx="2" presStyleCnt="3" custScaleX="135332">
        <dgm:presLayoutVars>
          <dgm:chMax val="1"/>
          <dgm:bulletEnabled val="1"/>
        </dgm:presLayoutVars>
      </dgm:prSet>
      <dgm:spPr/>
      <dgm:t>
        <a:bodyPr/>
        <a:lstStyle/>
        <a:p>
          <a:endParaRPr kumimoji="1" lang="ja-JP" altLang="en-US"/>
        </a:p>
      </dgm:t>
    </dgm:pt>
    <dgm:pt modelId="{3CD200BB-1B9F-4F22-B0C4-DB1FC46ABCC3}" type="pres">
      <dgm:prSet presAssocID="{65C4D095-BBAE-4554-8B25-0AF5FF88B551}" presName="descendantText" presStyleLbl="alignAccFollowNode1" presStyleIdx="2" presStyleCnt="3">
        <dgm:presLayoutVars>
          <dgm:bulletEnabled val="1"/>
        </dgm:presLayoutVars>
      </dgm:prSet>
      <dgm:spPr/>
      <dgm:t>
        <a:bodyPr/>
        <a:lstStyle/>
        <a:p>
          <a:endParaRPr kumimoji="1" lang="ja-JP" altLang="en-US"/>
        </a:p>
      </dgm:t>
    </dgm:pt>
  </dgm:ptLst>
  <dgm:cxnLst>
    <dgm:cxn modelId="{A6EFB127-5534-44E1-881B-FF0769EA557F}" type="presOf" srcId="{A7CCBC1E-742C-49DF-A2D1-DE97D4F0AFE8}" destId="{3CD200BB-1B9F-4F22-B0C4-DB1FC46ABCC3}" srcOrd="0" destOrd="0" presId="urn:microsoft.com/office/officeart/2005/8/layout/vList5"/>
    <dgm:cxn modelId="{C2A84FB4-04AC-46A7-ABC2-8AB7B72C842A}" type="presOf" srcId="{9AD47DFE-4DFE-4AFA-AFA1-F735DB8AAD5F}" destId="{0DBB5898-C6F1-40B8-86EA-34A752BBC418}" srcOrd="0" destOrd="2" presId="urn:microsoft.com/office/officeart/2005/8/layout/vList5"/>
    <dgm:cxn modelId="{C7D9EC54-ED72-4A54-84B4-7C6CCB38DC61}" srcId="{9BF6E7C3-90CE-42B9-9B99-90B459596F63}" destId="{65C4D095-BBAE-4554-8B25-0AF5FF88B551}" srcOrd="2" destOrd="0" parTransId="{072E7403-E093-49E7-B724-52D4749B1B34}" sibTransId="{A8A1EF7B-63C5-4FED-89DD-66FBBFE542C2}"/>
    <dgm:cxn modelId="{A960DBA7-1BFA-4923-8F41-97E632EA49A2}" srcId="{9BF6E7C3-90CE-42B9-9B99-90B459596F63}" destId="{644D4499-96DF-4A07-A379-C820A8A43320}" srcOrd="0" destOrd="0" parTransId="{1083E63B-ACAB-403A-A186-FF55D5C2EE35}" sibTransId="{0C666182-3D42-4A0C-A119-19F0852F0C82}"/>
    <dgm:cxn modelId="{18A5AD90-42A4-4961-AF92-B61D67FA1060}" srcId="{644D4499-96DF-4A07-A379-C820A8A43320}" destId="{DF5684DA-0AB8-4A89-AD96-F3A58865A92E}" srcOrd="0" destOrd="0" parTransId="{9C3EC548-EF21-4FD3-BB7B-A07F0B823510}" sibTransId="{4C985CE1-3DED-4790-A1BC-97C380B5AC5B}"/>
    <dgm:cxn modelId="{48359D82-D0FF-4147-AADB-0BBA1BD6B1FA}" type="presOf" srcId="{644D4499-96DF-4A07-A379-C820A8A43320}" destId="{AE4219E1-54F5-4ACE-B71C-E9E4FEA9DE8E}" srcOrd="0" destOrd="0" presId="urn:microsoft.com/office/officeart/2005/8/layout/vList5"/>
    <dgm:cxn modelId="{8A44B4D7-1BE0-4713-8C17-5E29E7E3D311}" srcId="{A5C08ACC-D4EA-4695-9F10-7ADB7C960479}" destId="{8ACB014D-B1C8-4829-9A42-92A0DAAEE688}" srcOrd="0" destOrd="0" parTransId="{1CE227F8-90B5-4EBB-8A1E-816F3F73B142}" sibTransId="{3002444A-8569-4658-B204-86A1F30E9A01}"/>
    <dgm:cxn modelId="{D6454AE1-B1A0-4424-9D6D-ECD11468BB1B}" srcId="{A5C08ACC-D4EA-4695-9F10-7ADB7C960479}" destId="{D21E3A64-89EF-4C30-8676-0195CEA0E40A}" srcOrd="1" destOrd="0" parTransId="{FB6A3310-62F3-4DCC-8BE8-6A11A0033192}" sibTransId="{1D2264DE-214B-4D1F-A2AD-59EA3AA020D0}"/>
    <dgm:cxn modelId="{68CB3ECF-D64C-4FFF-A3EA-F6D85ACB8D16}" type="presOf" srcId="{9BF6E7C3-90CE-42B9-9B99-90B459596F63}" destId="{D72FAF23-1948-4F37-9C3A-437FABD4D18A}" srcOrd="0" destOrd="0" presId="urn:microsoft.com/office/officeart/2005/8/layout/vList5"/>
    <dgm:cxn modelId="{E9C1B4B7-25B8-4A3F-8C98-C547839E4AB1}" type="presOf" srcId="{9385D53A-BBF4-4EB3-BAB0-58D9441F164D}" destId="{0DBB5898-C6F1-40B8-86EA-34A752BBC418}" srcOrd="0" destOrd="1" presId="urn:microsoft.com/office/officeart/2005/8/layout/vList5"/>
    <dgm:cxn modelId="{03E2A4F4-57C5-417E-AB20-714596A862AD}" type="presOf" srcId="{DF5684DA-0AB8-4A89-AD96-F3A58865A92E}" destId="{0DBB5898-C6F1-40B8-86EA-34A752BBC418}" srcOrd="0" destOrd="0" presId="urn:microsoft.com/office/officeart/2005/8/layout/vList5"/>
    <dgm:cxn modelId="{D5CA808F-AF21-44EC-A879-F288B7BC3F6A}" srcId="{644D4499-96DF-4A07-A379-C820A8A43320}" destId="{9AD47DFE-4DFE-4AFA-AFA1-F735DB8AAD5F}" srcOrd="2" destOrd="0" parTransId="{74E8CAA4-9B67-4E09-9894-BF82DCBD16CA}" sibTransId="{0E3E69D6-FFD1-4381-9972-32C4745E3A37}"/>
    <dgm:cxn modelId="{927A24DC-C40E-434C-BB66-E0C79EC63922}" srcId="{644D4499-96DF-4A07-A379-C820A8A43320}" destId="{9385D53A-BBF4-4EB3-BAB0-58D9441F164D}" srcOrd="1" destOrd="0" parTransId="{1041A64C-25AA-4A80-ADD2-0704AE48246C}" sibTransId="{0BE1050A-22EF-4C04-85C4-C802BE1F3667}"/>
    <dgm:cxn modelId="{1C0CBA92-262F-4DA7-81E1-71DF253A8E4B}" type="presOf" srcId="{A5C08ACC-D4EA-4695-9F10-7ADB7C960479}" destId="{23983945-E206-42F2-BE67-FB84F73C2496}" srcOrd="0" destOrd="0" presId="urn:microsoft.com/office/officeart/2005/8/layout/vList5"/>
    <dgm:cxn modelId="{9ADC358F-BD09-48E7-80DE-5106E506FBEA}" srcId="{9BF6E7C3-90CE-42B9-9B99-90B459596F63}" destId="{A5C08ACC-D4EA-4695-9F10-7ADB7C960479}" srcOrd="1" destOrd="0" parTransId="{254951F5-A1C6-4C82-A48B-9507E3FFB55B}" sibTransId="{1E05DF10-8CA1-4D53-9089-9035780B929F}"/>
    <dgm:cxn modelId="{B265036E-4DE7-4014-856E-8211C267C86A}" type="presOf" srcId="{65C4D095-BBAE-4554-8B25-0AF5FF88B551}" destId="{A74CA6F2-18DA-4369-97A2-EC00D514E309}" srcOrd="0" destOrd="0" presId="urn:microsoft.com/office/officeart/2005/8/layout/vList5"/>
    <dgm:cxn modelId="{2C30A505-89B8-4767-9EE1-422121F25727}" type="presOf" srcId="{D21E3A64-89EF-4C30-8676-0195CEA0E40A}" destId="{14F379A0-57D6-4313-91D0-890C60D7219C}" srcOrd="0" destOrd="1" presId="urn:microsoft.com/office/officeart/2005/8/layout/vList5"/>
    <dgm:cxn modelId="{B1A2F27F-6645-4671-9237-F11FB75078AF}" type="presOf" srcId="{8ACB014D-B1C8-4829-9A42-92A0DAAEE688}" destId="{14F379A0-57D6-4313-91D0-890C60D7219C}" srcOrd="0" destOrd="0" presId="urn:microsoft.com/office/officeart/2005/8/layout/vList5"/>
    <dgm:cxn modelId="{2EDCD4D3-6B4F-402D-AF68-1F3CFB19255C}" srcId="{65C4D095-BBAE-4554-8B25-0AF5FF88B551}" destId="{A7CCBC1E-742C-49DF-A2D1-DE97D4F0AFE8}" srcOrd="0" destOrd="0" parTransId="{20D44138-60DA-4CE4-AEE2-0DF2F4D941E6}" sibTransId="{8281A6CF-D7E5-4538-AB15-7586B943B4CF}"/>
    <dgm:cxn modelId="{1F04E63C-15A6-4250-BC31-4C7774D1E5AD}" type="presParOf" srcId="{D72FAF23-1948-4F37-9C3A-437FABD4D18A}" destId="{F5305755-3378-4A1E-A29A-4011FA978881}" srcOrd="0" destOrd="0" presId="urn:microsoft.com/office/officeart/2005/8/layout/vList5"/>
    <dgm:cxn modelId="{FB6DF1D7-712B-48BC-B550-055650397810}" type="presParOf" srcId="{F5305755-3378-4A1E-A29A-4011FA978881}" destId="{AE4219E1-54F5-4ACE-B71C-E9E4FEA9DE8E}" srcOrd="0" destOrd="0" presId="urn:microsoft.com/office/officeart/2005/8/layout/vList5"/>
    <dgm:cxn modelId="{136FE925-B984-4D6E-90E3-F37026E2245C}" type="presParOf" srcId="{F5305755-3378-4A1E-A29A-4011FA978881}" destId="{0DBB5898-C6F1-40B8-86EA-34A752BBC418}" srcOrd="1" destOrd="0" presId="urn:microsoft.com/office/officeart/2005/8/layout/vList5"/>
    <dgm:cxn modelId="{8291CCA7-8972-468D-BE51-187C02BF5EA6}" type="presParOf" srcId="{D72FAF23-1948-4F37-9C3A-437FABD4D18A}" destId="{0732DFE0-4DA0-4922-B479-546FCC3DC98C}" srcOrd="1" destOrd="0" presId="urn:microsoft.com/office/officeart/2005/8/layout/vList5"/>
    <dgm:cxn modelId="{8E5D09B6-D1BE-4D3A-9B54-223853BB1C33}" type="presParOf" srcId="{D72FAF23-1948-4F37-9C3A-437FABD4D18A}" destId="{AFD7CDAD-CD72-4D88-984B-AEB8DC5E22D2}" srcOrd="2" destOrd="0" presId="urn:microsoft.com/office/officeart/2005/8/layout/vList5"/>
    <dgm:cxn modelId="{90FF6642-C0B5-48C1-B2F4-E3443A553385}" type="presParOf" srcId="{AFD7CDAD-CD72-4D88-984B-AEB8DC5E22D2}" destId="{23983945-E206-42F2-BE67-FB84F73C2496}" srcOrd="0" destOrd="0" presId="urn:microsoft.com/office/officeart/2005/8/layout/vList5"/>
    <dgm:cxn modelId="{57605561-EAAE-4E4D-A142-B9200DCEA25B}" type="presParOf" srcId="{AFD7CDAD-CD72-4D88-984B-AEB8DC5E22D2}" destId="{14F379A0-57D6-4313-91D0-890C60D7219C}" srcOrd="1" destOrd="0" presId="urn:microsoft.com/office/officeart/2005/8/layout/vList5"/>
    <dgm:cxn modelId="{33EE3401-187D-4F8A-B4D3-9EE112BA9874}" type="presParOf" srcId="{D72FAF23-1948-4F37-9C3A-437FABD4D18A}" destId="{FB4C67B0-A098-429E-8482-76AF23CDE958}" srcOrd="3" destOrd="0" presId="urn:microsoft.com/office/officeart/2005/8/layout/vList5"/>
    <dgm:cxn modelId="{6A78655F-DF38-421D-B132-84E2490C7CAA}" type="presParOf" srcId="{D72FAF23-1948-4F37-9C3A-437FABD4D18A}" destId="{E57A1655-AB36-43AC-A565-53E9FAE9FBFC}" srcOrd="4" destOrd="0" presId="urn:microsoft.com/office/officeart/2005/8/layout/vList5"/>
    <dgm:cxn modelId="{B66450AC-1181-454B-9001-371B099C7016}" type="presParOf" srcId="{E57A1655-AB36-43AC-A565-53E9FAE9FBFC}" destId="{A74CA6F2-18DA-4369-97A2-EC00D514E309}" srcOrd="0" destOrd="0" presId="urn:microsoft.com/office/officeart/2005/8/layout/vList5"/>
    <dgm:cxn modelId="{50B008E6-7235-4A51-9CA4-C360491C6806}" type="presParOf" srcId="{E57A1655-AB36-43AC-A565-53E9FAE9FBFC}" destId="{3CD200BB-1B9F-4F22-B0C4-DB1FC46ABCC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7" y="4"/>
            <a:ext cx="4301543" cy="341064"/>
          </a:xfrm>
          <a:prstGeom prst="rect">
            <a:avLst/>
          </a:prstGeom>
        </p:spPr>
        <p:txBody>
          <a:bodyPr vert="horz" lIns="91358" tIns="45679" rIns="91358" bIns="45679"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622805" y="4"/>
            <a:ext cx="4301543" cy="341064"/>
          </a:xfrm>
          <a:prstGeom prst="rect">
            <a:avLst/>
          </a:prstGeom>
        </p:spPr>
        <p:txBody>
          <a:bodyPr vert="horz" lIns="91358" tIns="45679" rIns="91358" bIns="45679" rtlCol="0"/>
          <a:lstStyle>
            <a:lvl1pPr algn="r">
              <a:defRPr sz="1200"/>
            </a:lvl1pPr>
          </a:lstStyle>
          <a:p>
            <a:fld id="{0D9D3F39-C5D0-4481-B7CF-C298780092AB}" type="datetimeFigureOut">
              <a:rPr kumimoji="1" lang="ja-JP" altLang="en-US" smtClean="0"/>
              <a:t>2017/2/22</a:t>
            </a:fld>
            <a:endParaRPr kumimoji="1" lang="ja-JP" altLang="en-US"/>
          </a:p>
        </p:txBody>
      </p:sp>
      <p:sp>
        <p:nvSpPr>
          <p:cNvPr id="4" name="フッター プレースホルダー 3"/>
          <p:cNvSpPr>
            <a:spLocks noGrp="1"/>
          </p:cNvSpPr>
          <p:nvPr>
            <p:ph type="ftr" sz="quarter" idx="2"/>
          </p:nvPr>
        </p:nvSpPr>
        <p:spPr>
          <a:xfrm>
            <a:off x="7" y="6456613"/>
            <a:ext cx="4301543" cy="341063"/>
          </a:xfrm>
          <a:prstGeom prst="rect">
            <a:avLst/>
          </a:prstGeom>
        </p:spPr>
        <p:txBody>
          <a:bodyPr vert="horz" lIns="91358" tIns="45679" rIns="91358" bIns="45679"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22805" y="6456613"/>
            <a:ext cx="4301543" cy="341063"/>
          </a:xfrm>
          <a:prstGeom prst="rect">
            <a:avLst/>
          </a:prstGeom>
        </p:spPr>
        <p:txBody>
          <a:bodyPr vert="horz" lIns="91358" tIns="45679" rIns="91358" bIns="45679" rtlCol="0" anchor="b"/>
          <a:lstStyle>
            <a:lvl1pPr algn="r">
              <a:defRPr sz="1200"/>
            </a:lvl1pPr>
          </a:lstStyle>
          <a:p>
            <a:fld id="{FC4F9CFF-6D12-4304-B9C1-9A363D890884}" type="slidenum">
              <a:rPr kumimoji="1" lang="ja-JP" altLang="en-US" smtClean="0"/>
              <a:t>‹#›</a:t>
            </a:fld>
            <a:endParaRPr kumimoji="1" lang="ja-JP" altLang="en-US"/>
          </a:p>
        </p:txBody>
      </p:sp>
    </p:spTree>
    <p:extLst>
      <p:ext uri="{BB962C8B-B14F-4D97-AF65-F5344CB8AC3E}">
        <p14:creationId xmlns:p14="http://schemas.microsoft.com/office/powerpoint/2010/main" val="26606100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7" y="4"/>
            <a:ext cx="4301543" cy="341064"/>
          </a:xfrm>
          <a:prstGeom prst="rect">
            <a:avLst/>
          </a:prstGeom>
        </p:spPr>
        <p:txBody>
          <a:bodyPr vert="horz" lIns="91358" tIns="45679" rIns="91358" bIns="45679"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2805" y="4"/>
            <a:ext cx="4301543" cy="341064"/>
          </a:xfrm>
          <a:prstGeom prst="rect">
            <a:avLst/>
          </a:prstGeom>
        </p:spPr>
        <p:txBody>
          <a:bodyPr vert="horz" lIns="91358" tIns="45679" rIns="91358" bIns="45679" rtlCol="0"/>
          <a:lstStyle>
            <a:lvl1pPr algn="r">
              <a:defRPr sz="1200"/>
            </a:lvl1pPr>
          </a:lstStyle>
          <a:p>
            <a:fld id="{86B85F4C-947E-4D1C-91ED-ECD270BF1030}" type="datetimeFigureOut">
              <a:rPr kumimoji="1" lang="ja-JP" altLang="en-US" smtClean="0"/>
              <a:t>2017/2/22</a:t>
            </a:fld>
            <a:endParaRPr kumimoji="1" lang="ja-JP" altLang="en-US"/>
          </a:p>
        </p:txBody>
      </p:sp>
      <p:sp>
        <p:nvSpPr>
          <p:cNvPr id="4" name="スライド イメージ プレースホルダー 3"/>
          <p:cNvSpPr>
            <a:spLocks noGrp="1" noRot="1" noChangeAspect="1"/>
          </p:cNvSpPr>
          <p:nvPr>
            <p:ph type="sldImg" idx="2"/>
          </p:nvPr>
        </p:nvSpPr>
        <p:spPr>
          <a:xfrm>
            <a:off x="3433763" y="850900"/>
            <a:ext cx="3059112" cy="2293938"/>
          </a:xfrm>
          <a:prstGeom prst="rect">
            <a:avLst/>
          </a:prstGeom>
          <a:noFill/>
          <a:ln w="12700">
            <a:solidFill>
              <a:prstClr val="black"/>
            </a:solidFill>
          </a:ln>
        </p:spPr>
        <p:txBody>
          <a:bodyPr vert="horz" lIns="91358" tIns="45679" rIns="91358" bIns="45679" rtlCol="0" anchor="ctr"/>
          <a:lstStyle/>
          <a:p>
            <a:endParaRPr lang="ja-JP" altLang="en-US"/>
          </a:p>
        </p:txBody>
      </p:sp>
      <p:sp>
        <p:nvSpPr>
          <p:cNvPr id="5" name="ノート プレースホルダー 4"/>
          <p:cNvSpPr>
            <a:spLocks noGrp="1"/>
          </p:cNvSpPr>
          <p:nvPr>
            <p:ph type="body" sz="quarter" idx="3"/>
          </p:nvPr>
        </p:nvSpPr>
        <p:spPr>
          <a:xfrm>
            <a:off x="992670" y="3271381"/>
            <a:ext cx="7941309" cy="2676585"/>
          </a:xfrm>
          <a:prstGeom prst="rect">
            <a:avLst/>
          </a:prstGeom>
        </p:spPr>
        <p:txBody>
          <a:bodyPr vert="horz" lIns="91358" tIns="45679" rIns="91358" bIns="45679"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7" y="6456613"/>
            <a:ext cx="4301543" cy="341063"/>
          </a:xfrm>
          <a:prstGeom prst="rect">
            <a:avLst/>
          </a:prstGeom>
        </p:spPr>
        <p:txBody>
          <a:bodyPr vert="horz" lIns="91358" tIns="45679" rIns="91358" bIns="45679"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2805" y="6456613"/>
            <a:ext cx="4301543" cy="341063"/>
          </a:xfrm>
          <a:prstGeom prst="rect">
            <a:avLst/>
          </a:prstGeom>
        </p:spPr>
        <p:txBody>
          <a:bodyPr vert="horz" lIns="91358" tIns="45679" rIns="91358" bIns="45679" rtlCol="0" anchor="b"/>
          <a:lstStyle>
            <a:lvl1pPr algn="r">
              <a:defRPr sz="1200"/>
            </a:lvl1pPr>
          </a:lstStyle>
          <a:p>
            <a:fld id="{E3254A05-3C1E-4AAF-BE3F-3B1FD86DB4DB}" type="slidenum">
              <a:rPr kumimoji="1" lang="ja-JP" altLang="en-US" smtClean="0"/>
              <a:t>‹#›</a:t>
            </a:fld>
            <a:endParaRPr kumimoji="1" lang="ja-JP" altLang="en-US"/>
          </a:p>
        </p:txBody>
      </p:sp>
    </p:spTree>
    <p:extLst>
      <p:ext uri="{BB962C8B-B14F-4D97-AF65-F5344CB8AC3E}">
        <p14:creationId xmlns:p14="http://schemas.microsoft.com/office/powerpoint/2010/main" val="3285239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Let me begin my presentation with the following title.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a:t>
            </a:fld>
            <a:endParaRPr kumimoji="1" lang="ja-JP" altLang="en-US"/>
          </a:p>
        </p:txBody>
      </p:sp>
    </p:spTree>
    <p:extLst>
      <p:ext uri="{BB962C8B-B14F-4D97-AF65-F5344CB8AC3E}">
        <p14:creationId xmlns:p14="http://schemas.microsoft.com/office/powerpoint/2010/main" val="376658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Next, the effect of varying materials on cell migration was studied</a:t>
            </a:r>
          </a:p>
          <a:p>
            <a:r>
              <a:rPr kumimoji="1" lang="en-US" altLang="ja-JP" baseline="0" dirty="0" smtClean="0"/>
              <a:t>In the scratch assay, a scratch was created across cell monolayers to mimic traumatized wound surfaces. The closure of the scratch wound by horizontal cell migration was then studied. </a:t>
            </a:r>
          </a:p>
          <a:p>
            <a:r>
              <a:rPr kumimoji="1" lang="en-US" altLang="ja-JP" baseline="0" dirty="0" smtClean="0"/>
              <a:t>In the cell penetration assay, fluorescently labeled cells were seeded onto gels, and vertical migration of cells through the gels were then evaluated using confocal microscopic observations of the transverse gel sections.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10</a:t>
            </a:fld>
            <a:endParaRPr kumimoji="1" lang="ja-JP" altLang="en-US"/>
          </a:p>
        </p:txBody>
      </p:sp>
    </p:spTree>
    <p:extLst>
      <p:ext uri="{BB962C8B-B14F-4D97-AF65-F5344CB8AC3E}">
        <p14:creationId xmlns:p14="http://schemas.microsoft.com/office/powerpoint/2010/main" val="54458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The efficacy of the multi-layered hydrogel fabricated by spraying was then tested in vivo using the rat </a:t>
            </a:r>
            <a:r>
              <a:rPr kumimoji="1" lang="en-US" altLang="ja-JP" baseline="0" dirty="0" err="1" smtClean="0"/>
              <a:t>hepatectomy</a:t>
            </a:r>
            <a:r>
              <a:rPr kumimoji="1" lang="en-US" altLang="ja-JP" baseline="0" dirty="0" smtClean="0"/>
              <a:t> model. </a:t>
            </a:r>
          </a:p>
          <a:p>
            <a:endParaRPr kumimoji="1" lang="en-US" altLang="ja-JP" baseline="0" dirty="0" smtClean="0"/>
          </a:p>
          <a:p>
            <a:r>
              <a:rPr kumimoji="1" lang="en-US" altLang="ja-JP" baseline="0" dirty="0" smtClean="0"/>
              <a:t>In this model, 8 week male SD rats were used. 3cm of the LL lobe of the liver was </a:t>
            </a:r>
            <a:r>
              <a:rPr kumimoji="1" lang="en-US" altLang="ja-JP" baseline="0" dirty="0" err="1" smtClean="0"/>
              <a:t>electrocauterized</a:t>
            </a:r>
            <a:r>
              <a:rPr kumimoji="1" lang="en-US" altLang="ja-JP" baseline="0" dirty="0" smtClean="0"/>
              <a:t>. </a:t>
            </a:r>
          </a:p>
          <a:p>
            <a:r>
              <a:rPr kumimoji="1" lang="en-US" altLang="ja-JP" baseline="0" dirty="0" smtClean="0"/>
              <a:t>To the cut liver surface, various materials were sprayed at an intermediate gas flow rate of 5L/min at 5cm. </a:t>
            </a:r>
          </a:p>
          <a:p>
            <a:r>
              <a:rPr kumimoji="1" lang="en-US" altLang="ja-JP" baseline="0" dirty="0" smtClean="0"/>
              <a:t>After one week, the rats were sacrificed and the extent and grade of the adhesions formed were evaluated.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11</a:t>
            </a:fld>
            <a:endParaRPr kumimoji="1" lang="ja-JP" altLang="en-US"/>
          </a:p>
        </p:txBody>
      </p:sp>
    </p:spTree>
    <p:extLst>
      <p:ext uri="{BB962C8B-B14F-4D97-AF65-F5344CB8AC3E}">
        <p14:creationId xmlns:p14="http://schemas.microsoft.com/office/powerpoint/2010/main" val="3329390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Results of the spray characterization are as follow: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These are some examples of the spray distribution graphs obtained. As gas flow rate and spray distance increased, spray coverage increased while gel thickness decreased. These values were determined and used to evaluate homogeneity of the gels formed. It was found that the higher the gas flow rate and spray distance, the more homogenous the gel was.</a:t>
            </a:r>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12</a:t>
            </a:fld>
            <a:endParaRPr kumimoji="1" lang="ja-JP" altLang="en-US"/>
          </a:p>
        </p:txBody>
      </p:sp>
    </p:spTree>
    <p:extLst>
      <p:ext uri="{BB962C8B-B14F-4D97-AF65-F5344CB8AC3E}">
        <p14:creationId xmlns:p14="http://schemas.microsoft.com/office/powerpoint/2010/main" val="620328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sym typeface="Wingdings" panose="05000000000000000000" pitchFamily="2" charset="2"/>
              </a:rPr>
              <a:t>Next, droplet</a:t>
            </a:r>
            <a:r>
              <a:rPr lang="en-US" altLang="ja-JP" sz="1200" baseline="0" dirty="0" smtClean="0">
                <a:sym typeface="Wingdings" panose="05000000000000000000" pitchFamily="2" charset="2"/>
              </a:rPr>
              <a:t> sizes were measured. </a:t>
            </a:r>
            <a:br>
              <a:rPr lang="en-US" altLang="ja-JP" sz="1200" baseline="0" dirty="0" smtClean="0">
                <a:sym typeface="Wingdings" panose="05000000000000000000" pitchFamily="2" charset="2"/>
              </a:rPr>
            </a:br>
            <a:r>
              <a:rPr lang="en-US" altLang="ja-JP" sz="1200" baseline="0" dirty="0" smtClean="0">
                <a:sym typeface="Wingdings" panose="05000000000000000000" pitchFamily="2" charset="2"/>
              </a:rPr>
              <a:t>These are some examples of the droplets collected.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sym typeface="Wingdings" panose="05000000000000000000" pitchFamily="2" charset="2"/>
              </a:rPr>
              <a:t>Droplet sizes were plotted against spray coverage, and it was shown that smaller droplets correlate with larger spray coverage. This relationship can be quantitatively expressed by this equation.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sym typeface="Wingdings" panose="05000000000000000000" pitchFamily="2" charset="2"/>
              </a:rPr>
              <a:t>Putting together the spray characterization results,</a:t>
            </a:r>
            <a:r>
              <a:rPr kumimoji="1" lang="en-US" altLang="ja-JP" baseline="0" dirty="0" smtClean="0"/>
              <a:t> high gas flow rates and spray distances resulted in high homogeneity and mixing efficiency of gels formed. </a:t>
            </a:r>
            <a:endParaRPr kumimoji="1" lang="ja-JP"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13</a:t>
            </a:fld>
            <a:endParaRPr kumimoji="1" lang="ja-JP" altLang="en-US"/>
          </a:p>
        </p:txBody>
      </p:sp>
    </p:spTree>
    <p:extLst>
      <p:ext uri="{BB962C8B-B14F-4D97-AF65-F5344CB8AC3E}">
        <p14:creationId xmlns:p14="http://schemas.microsoft.com/office/powerpoint/2010/main" val="1932086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WST assay showed that </a:t>
            </a:r>
            <a:r>
              <a:rPr kumimoji="1" lang="en-US" altLang="ja-JP" baseline="0" dirty="0" smtClean="0"/>
              <a:t>materials sprayed at high gas flow rate of 7L/min and short distances of 5cm and 10cm caused a significant decrease in cell viability. However, this trend was not observed when no materials were delivered. </a:t>
            </a:r>
          </a:p>
          <a:p>
            <a:endParaRPr kumimoji="1" lang="en-US" altLang="ja-JP" baseline="0" dirty="0" smtClean="0"/>
          </a:p>
          <a:p>
            <a:r>
              <a:rPr kumimoji="1" lang="en-US" altLang="ja-JP" baseline="0" dirty="0" smtClean="0"/>
              <a:t>To further understand the reason for the reduced cell viability, Live/Dead staining was conducted.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14</a:t>
            </a:fld>
            <a:endParaRPr kumimoji="1" lang="ja-JP" altLang="en-US"/>
          </a:p>
        </p:txBody>
      </p:sp>
    </p:spTree>
    <p:extLst>
      <p:ext uri="{BB962C8B-B14F-4D97-AF65-F5344CB8AC3E}">
        <p14:creationId xmlns:p14="http://schemas.microsoft.com/office/powerpoint/2010/main" val="48112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a:t>
            </a:r>
            <a:r>
              <a:rPr kumimoji="1" lang="en-US" altLang="ja-JP" baseline="0" dirty="0" smtClean="0"/>
              <a:t>Live/dead staining results showed that materials sprayed at high gas flow rate and short distance caused detachment of cells, as seen from the lower cell fluorescence intensity), and also induced cell death in the remaining attached cells, as shown by the high ratio of red cells. </a:t>
            </a:r>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15</a:t>
            </a:fld>
            <a:endParaRPr kumimoji="1" lang="ja-JP" altLang="en-US"/>
          </a:p>
        </p:txBody>
      </p:sp>
    </p:spTree>
    <p:extLst>
      <p:ext uri="{BB962C8B-B14F-4D97-AF65-F5344CB8AC3E}">
        <p14:creationId xmlns:p14="http://schemas.microsoft.com/office/powerpoint/2010/main" val="709353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For the</a:t>
            </a:r>
            <a:r>
              <a:rPr kumimoji="1" lang="en-US" altLang="ja-JP" baseline="0" dirty="0" smtClean="0"/>
              <a:t> scratch assay, a faster rate of scratch wound closure was observed when </a:t>
            </a:r>
            <a:r>
              <a:rPr kumimoji="1" lang="en-US" altLang="ja-JP" baseline="0" dirty="0" err="1" smtClean="0"/>
              <a:t>Alg</a:t>
            </a:r>
            <a:r>
              <a:rPr kumimoji="1" lang="en-US" altLang="ja-JP" baseline="0" dirty="0" smtClean="0"/>
              <a:t>-gelatin was added. Quantitative evaluation of migrating cells also showed a larger number of migrating cells when </a:t>
            </a:r>
            <a:r>
              <a:rPr kumimoji="1" lang="en-US" altLang="ja-JP" baseline="0" dirty="0" err="1" smtClean="0"/>
              <a:t>Alg</a:t>
            </a:r>
            <a:r>
              <a:rPr kumimoji="1" lang="en-US" altLang="ja-JP" baseline="0" dirty="0" smtClean="0"/>
              <a:t>-gelatin was added.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16</a:t>
            </a:fld>
            <a:endParaRPr kumimoji="1" lang="ja-JP" altLang="en-US"/>
          </a:p>
        </p:txBody>
      </p:sp>
    </p:spTree>
    <p:extLst>
      <p:ext uri="{BB962C8B-B14F-4D97-AF65-F5344CB8AC3E}">
        <p14:creationId xmlns:p14="http://schemas.microsoft.com/office/powerpoint/2010/main" val="654811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With</a:t>
            </a:r>
            <a:r>
              <a:rPr kumimoji="1" lang="en-US" altLang="ja-JP" baseline="0" dirty="0" smtClean="0"/>
              <a:t> this, feasibility of multi-layered hydrogel fabrication was tested. </a:t>
            </a:r>
          </a:p>
          <a:p>
            <a:r>
              <a:rPr kumimoji="1" lang="en-US" altLang="ja-JP" baseline="0" dirty="0" smtClean="0"/>
              <a:t>Two distinct layers of </a:t>
            </a:r>
            <a:r>
              <a:rPr kumimoji="1" lang="en-US" altLang="ja-JP" baseline="0" dirty="0" err="1" smtClean="0"/>
              <a:t>Alg</a:t>
            </a:r>
            <a:r>
              <a:rPr kumimoji="1" lang="en-US" altLang="ja-JP" baseline="0" dirty="0" smtClean="0"/>
              <a:t>-CMC and </a:t>
            </a:r>
            <a:r>
              <a:rPr kumimoji="1" lang="en-US" altLang="ja-JP" baseline="0" dirty="0" err="1" smtClean="0"/>
              <a:t>Alg</a:t>
            </a:r>
            <a:r>
              <a:rPr kumimoji="1" lang="en-US" altLang="ja-JP" baseline="0" dirty="0" smtClean="0"/>
              <a:t>-gelatin were observed.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17</a:t>
            </a:fld>
            <a:endParaRPr kumimoji="1" lang="ja-JP" altLang="en-US"/>
          </a:p>
        </p:txBody>
      </p:sp>
    </p:spTree>
    <p:extLst>
      <p:ext uri="{BB962C8B-B14F-4D97-AF65-F5344CB8AC3E}">
        <p14:creationId xmlns:p14="http://schemas.microsoft.com/office/powerpoint/2010/main" val="299136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cell penetration assay also showed higher</a:t>
            </a:r>
            <a:r>
              <a:rPr kumimoji="1" lang="en-US" altLang="ja-JP" baseline="0" dirty="0" smtClean="0"/>
              <a:t> cell intensity in the </a:t>
            </a:r>
            <a:r>
              <a:rPr kumimoji="1" lang="en-US" altLang="ja-JP" baseline="0" dirty="0" err="1" smtClean="0"/>
              <a:t>Alg</a:t>
            </a:r>
            <a:r>
              <a:rPr kumimoji="1" lang="en-US" altLang="ja-JP" baseline="0" dirty="0" smtClean="0"/>
              <a:t>-gelatin gels, suggesting that </a:t>
            </a:r>
            <a:r>
              <a:rPr kumimoji="1" lang="en-US" altLang="ja-JP" dirty="0" smtClean="0"/>
              <a:t>cells</a:t>
            </a:r>
            <a:r>
              <a:rPr kumimoji="1" lang="en-US" altLang="ja-JP" baseline="0" dirty="0" smtClean="0"/>
              <a:t> migrated through the </a:t>
            </a:r>
            <a:r>
              <a:rPr kumimoji="1" lang="en-US" altLang="ja-JP" baseline="0" dirty="0" err="1" smtClean="0"/>
              <a:t>Alg</a:t>
            </a:r>
            <a:r>
              <a:rPr kumimoji="1" lang="en-US" altLang="ja-JP" baseline="0" dirty="0" smtClean="0"/>
              <a:t>-gelatin much faster than the </a:t>
            </a:r>
            <a:r>
              <a:rPr kumimoji="1" lang="en-US" altLang="ja-JP" baseline="0" dirty="0" err="1" smtClean="0"/>
              <a:t>Alg</a:t>
            </a:r>
            <a:r>
              <a:rPr kumimoji="1" lang="en-US" altLang="ja-JP" baseline="0" dirty="0" smtClean="0"/>
              <a:t>-CMC gel.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18</a:t>
            </a:fld>
            <a:endParaRPr kumimoji="1" lang="ja-JP" altLang="en-US"/>
          </a:p>
        </p:txBody>
      </p:sp>
    </p:spTree>
    <p:extLst>
      <p:ext uri="{BB962C8B-B14F-4D97-AF65-F5344CB8AC3E}">
        <p14:creationId xmlns:p14="http://schemas.microsoft.com/office/powerpoint/2010/main" val="3849173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in vivo</a:t>
            </a:r>
            <a:r>
              <a:rPr kumimoji="1" lang="en-US" altLang="ja-JP" baseline="0" dirty="0" smtClean="0"/>
              <a:t> experiments showed that spray application of materials improved adhesion grade slightly. </a:t>
            </a:r>
          </a:p>
          <a:p>
            <a:r>
              <a:rPr kumimoji="1" lang="en-US" altLang="ja-JP" baseline="0" dirty="0" smtClean="0"/>
              <a:t>However, looking at the extent of adhesions, the </a:t>
            </a:r>
            <a:r>
              <a:rPr kumimoji="1" lang="en-US" altLang="ja-JP" baseline="0" dirty="0" err="1" smtClean="0"/>
              <a:t>alg</a:t>
            </a:r>
            <a:r>
              <a:rPr kumimoji="1" lang="en-US" altLang="ja-JP" baseline="0" dirty="0" smtClean="0"/>
              <a:t>-gelatin single layer caused a significant increase in adhesion extent as compared to when </a:t>
            </a:r>
            <a:r>
              <a:rPr kumimoji="1" lang="en-US" altLang="ja-JP" baseline="0" dirty="0" err="1" smtClean="0"/>
              <a:t>Alg</a:t>
            </a:r>
            <a:r>
              <a:rPr kumimoji="1" lang="en-US" altLang="ja-JP" baseline="0" dirty="0" smtClean="0"/>
              <a:t>-CMC single layer, or when double layer was applied. </a:t>
            </a:r>
          </a:p>
          <a:p>
            <a:r>
              <a:rPr kumimoji="1" lang="en-US" altLang="ja-JP" baseline="0" dirty="0" smtClean="0"/>
              <a:t>No significant difference was observed between  control and when double layer was applied.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19</a:t>
            </a:fld>
            <a:endParaRPr kumimoji="1" lang="ja-JP" altLang="en-US"/>
          </a:p>
        </p:txBody>
      </p:sp>
    </p:spTree>
    <p:extLst>
      <p:ext uri="{BB962C8B-B14F-4D97-AF65-F5344CB8AC3E}">
        <p14:creationId xmlns:p14="http://schemas.microsoft.com/office/powerpoint/2010/main" val="766388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In situ cross-linkable</a:t>
            </a:r>
            <a:r>
              <a:rPr lang="en-US" altLang="ja-JP" baseline="0" dirty="0" smtClean="0"/>
              <a:t> hydrogels refer to gels formed by the simply mixing of two different polymers. With merits such as the ability to cover complex tissue geometries and can be used in laparoscopic procedures, they are used in a wide range of biomedical applications, including tissue engineering, and clinically as well. </a:t>
            </a:r>
            <a:endParaRPr lang="en-US" altLang="ja-JP"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a:t>
            </a:fld>
            <a:endParaRPr kumimoji="1" lang="ja-JP" altLang="en-US"/>
          </a:p>
        </p:txBody>
      </p:sp>
    </p:spTree>
    <p:extLst>
      <p:ext uri="{BB962C8B-B14F-4D97-AF65-F5344CB8AC3E}">
        <p14:creationId xmlns:p14="http://schemas.microsoft.com/office/powerpoint/2010/main" val="2877572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Putting</a:t>
            </a:r>
            <a:r>
              <a:rPr kumimoji="1" lang="en-US" altLang="ja-JP" baseline="0" dirty="0" smtClean="0"/>
              <a:t> together the results, </a:t>
            </a:r>
          </a:p>
          <a:p>
            <a:endParaRPr kumimoji="1" lang="en-US" altLang="ja-JP" dirty="0" smtClean="0"/>
          </a:p>
          <a:p>
            <a:r>
              <a:rPr kumimoji="1" lang="en-US" altLang="ja-JP" dirty="0" smtClean="0"/>
              <a:t>Results from the spray</a:t>
            </a:r>
            <a:r>
              <a:rPr kumimoji="1" lang="en-US" altLang="ja-JP" baseline="0" dirty="0" smtClean="0"/>
              <a:t> characterization showed that when gas flow rate and spray distances increased, spray angle increased while droplet sizes decreased, thus desirable for high mixing efficiency and homogeneity. However, in vitro evaluation of spray conditions showed that high gas flow rate and distances caused significant cell damage, suggesting a trade off relationship between mixing efficiency, homogeneity and cell viability.</a:t>
            </a:r>
          </a:p>
          <a:p>
            <a:endParaRPr kumimoji="1" lang="en-US" altLang="ja-JP" dirty="0"/>
          </a:p>
          <a:p>
            <a:r>
              <a:rPr kumimoji="1" lang="en-US" altLang="ja-JP" dirty="0" smtClean="0"/>
              <a:t>In</a:t>
            </a:r>
            <a:r>
              <a:rPr kumimoji="1" lang="en-US" altLang="ja-JP" baseline="0" dirty="0" smtClean="0"/>
              <a:t> vitro evaluation of materials showed that the </a:t>
            </a:r>
            <a:r>
              <a:rPr kumimoji="1" lang="en-US" altLang="ja-JP" baseline="0" dirty="0" err="1" smtClean="0"/>
              <a:t>Alg</a:t>
            </a:r>
            <a:r>
              <a:rPr kumimoji="1" lang="en-US" altLang="ja-JP" baseline="0" dirty="0" smtClean="0"/>
              <a:t>-gelatin layer promoted both horizontal and vertical cell migration, proving its high potential in wound healing. The anti-adhesive nature of the </a:t>
            </a:r>
            <a:r>
              <a:rPr kumimoji="1" lang="en-US" altLang="ja-JP" baseline="0" dirty="0" err="1" smtClean="0"/>
              <a:t>Alg</a:t>
            </a:r>
            <a:r>
              <a:rPr kumimoji="1" lang="en-US" altLang="ja-JP" baseline="0" dirty="0" smtClean="0"/>
              <a:t>-CMC layer was also shown in the in vivo experiments. However, in vivo results also showed that </a:t>
            </a:r>
            <a:r>
              <a:rPr kumimoji="1" lang="en-US" altLang="ja-JP" baseline="0" dirty="0" err="1" smtClean="0"/>
              <a:t>alg</a:t>
            </a:r>
            <a:r>
              <a:rPr kumimoji="1" lang="en-US" altLang="ja-JP" baseline="0" dirty="0" smtClean="0"/>
              <a:t>-gelatin single layer worsened adhesion extent. In the current set of experiments, the volume of materials added were in the ratio of 1:1. As such, to optimize the efficacy, future works would require precise control and optimization of the thickness of the individual layers.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20</a:t>
            </a:fld>
            <a:endParaRPr kumimoji="1" lang="ja-JP" altLang="en-US"/>
          </a:p>
        </p:txBody>
      </p:sp>
    </p:spTree>
    <p:extLst>
      <p:ext uri="{BB962C8B-B14F-4D97-AF65-F5344CB8AC3E}">
        <p14:creationId xmlns:p14="http://schemas.microsoft.com/office/powerpoint/2010/main" val="389375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conclusion….</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21</a:t>
            </a:fld>
            <a:endParaRPr kumimoji="1" lang="ja-JP" altLang="en-US"/>
          </a:p>
        </p:txBody>
      </p:sp>
    </p:spTree>
    <p:extLst>
      <p:ext uri="{BB962C8B-B14F-4D97-AF65-F5344CB8AC3E}">
        <p14:creationId xmlns:p14="http://schemas.microsoft.com/office/powerpoint/2010/main" val="1899361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I would like to express my deepest gratitude to the following people, and with this, I have come to the end of my presentation. </a:t>
            </a:r>
          </a:p>
          <a:p>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r>
              <a:rPr kumimoji="1" lang="en-US" altLang="ja-JP" baseline="0" dirty="0" smtClean="0"/>
              <a:t>would like to thank the following companies and with this, I have come to end of my presentation.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22</a:t>
            </a:fld>
            <a:endParaRPr kumimoji="1" lang="ja-JP" altLang="en-US"/>
          </a:p>
        </p:txBody>
      </p:sp>
    </p:spTree>
    <p:extLst>
      <p:ext uri="{BB962C8B-B14F-4D97-AF65-F5344CB8AC3E}">
        <p14:creationId xmlns:p14="http://schemas.microsoft.com/office/powerpoint/2010/main" val="207936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23</a:t>
            </a:fld>
            <a:endParaRPr kumimoji="1" lang="ja-JP" altLang="en-US"/>
          </a:p>
        </p:txBody>
      </p:sp>
    </p:spTree>
    <p:extLst>
      <p:ext uri="{BB962C8B-B14F-4D97-AF65-F5344CB8AC3E}">
        <p14:creationId xmlns:p14="http://schemas.microsoft.com/office/powerpoint/2010/main" val="329198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24</a:t>
            </a:fld>
            <a:endParaRPr kumimoji="1" lang="ja-JP" altLang="en-US"/>
          </a:p>
        </p:txBody>
      </p:sp>
    </p:spTree>
    <p:extLst>
      <p:ext uri="{BB962C8B-B14F-4D97-AF65-F5344CB8AC3E}">
        <p14:creationId xmlns:p14="http://schemas.microsoft.com/office/powerpoint/2010/main" val="40007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Various materials, such as HA and Alginate, have been used as materials for in situ cross-linkable adhesion barriers. </a:t>
            </a:r>
          </a:p>
          <a:p>
            <a:r>
              <a:rPr lang="en-US" altLang="ja-JP" dirty="0"/>
              <a:t>However, the question as to whether a single is effective to prevent tissue adhesion </a:t>
            </a:r>
          </a:p>
          <a:p>
            <a:r>
              <a:rPr lang="en-US" altLang="ja-JP" dirty="0" err="1"/>
              <a:t>Peope</a:t>
            </a:r>
            <a:r>
              <a:rPr lang="en-US" altLang="ja-JP" dirty="0"/>
              <a:t> have been looking at the development of multi-layer materials. For example, Park et al fabricated bilayer….</a:t>
            </a:r>
          </a:p>
          <a:p>
            <a:r>
              <a:rPr lang="en-US" altLang="ja-JP" dirty="0"/>
              <a:t>However….</a:t>
            </a:r>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25</a:t>
            </a:fld>
            <a:endParaRPr kumimoji="1" lang="ja-JP" altLang="en-US"/>
          </a:p>
        </p:txBody>
      </p:sp>
    </p:spTree>
    <p:extLst>
      <p:ext uri="{BB962C8B-B14F-4D97-AF65-F5344CB8AC3E}">
        <p14:creationId xmlns:p14="http://schemas.microsoft.com/office/powerpoint/2010/main" val="3467109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With</a:t>
            </a:r>
            <a:r>
              <a:rPr kumimoji="1" lang="en-US" altLang="ja-JP" baseline="0" dirty="0" smtClean="0"/>
              <a:t> regards to the materials used:</a:t>
            </a:r>
          </a:p>
          <a:p>
            <a:r>
              <a:rPr kumimoji="1" lang="en-US" altLang="ja-JP" baseline="0" dirty="0" smtClean="0"/>
              <a:t>The top layer (away from wound surface) will compose of Alginate and </a:t>
            </a:r>
            <a:r>
              <a:rPr kumimoji="1" lang="en-US" altLang="ja-JP" baseline="0" dirty="0" err="1" smtClean="0"/>
              <a:t>carboxymethyl</a:t>
            </a:r>
            <a:r>
              <a:rPr kumimoji="1" lang="en-US" altLang="ja-JP" baseline="0" dirty="0" smtClean="0"/>
              <a:t> cellulose (CMC). CMC is known for its anti-adhesive nature, and has been used in various commercially available tissue adhesion barriers including </a:t>
            </a:r>
            <a:r>
              <a:rPr kumimoji="1" lang="en-US" altLang="ja-JP" baseline="0" dirty="0" err="1" smtClean="0"/>
              <a:t>Seprafilm</a:t>
            </a:r>
            <a:r>
              <a:rPr kumimoji="1" lang="en-US" altLang="ja-JP" baseline="0" dirty="0" smtClean="0"/>
              <a:t>. </a:t>
            </a:r>
          </a:p>
          <a:p>
            <a:r>
              <a:rPr kumimoji="1" lang="en-US" altLang="ja-JP" baseline="0" dirty="0" smtClean="0"/>
              <a:t>On the other hand, the bottom layer will compose of Alginate and Gelatin. Gelatin will cross-link with TG enzyme to promote cell adhesion and migration.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26</a:t>
            </a:fld>
            <a:endParaRPr kumimoji="1" lang="ja-JP" altLang="en-US"/>
          </a:p>
        </p:txBody>
      </p:sp>
    </p:spTree>
    <p:extLst>
      <p:ext uri="{BB962C8B-B14F-4D97-AF65-F5344CB8AC3E}">
        <p14:creationId xmlns:p14="http://schemas.microsoft.com/office/powerpoint/2010/main" val="2889154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Results of the spray characterization are as follow:</a:t>
            </a:r>
          </a:p>
          <a:p>
            <a:r>
              <a:rPr kumimoji="1" lang="en-US" altLang="ja-JP" baseline="0" dirty="0" smtClean="0"/>
              <a:t>Shown here are just some examples of the spray distribution graphs. As seen, as gas flow rate and spray distance increased, spray coverage increased while gel thickness decreased. Spray coverage values were determined to be between 10 to 150cm2, while thickness was between 1 to 5mm. However, lower recovery rate was also observed with increased gas flow rate and spray distance. </a:t>
            </a:r>
          </a:p>
          <a:p>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27</a:t>
            </a:fld>
            <a:endParaRPr kumimoji="1" lang="ja-JP" altLang="en-US"/>
          </a:p>
        </p:txBody>
      </p:sp>
    </p:spTree>
    <p:extLst>
      <p:ext uri="{BB962C8B-B14F-4D97-AF65-F5344CB8AC3E}">
        <p14:creationId xmlns:p14="http://schemas.microsoft.com/office/powerpoint/2010/main" val="378291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28</a:t>
            </a:fld>
            <a:endParaRPr kumimoji="1" lang="ja-JP" altLang="en-US"/>
          </a:p>
        </p:txBody>
      </p:sp>
    </p:spTree>
    <p:extLst>
      <p:ext uri="{BB962C8B-B14F-4D97-AF65-F5344CB8AC3E}">
        <p14:creationId xmlns:p14="http://schemas.microsoft.com/office/powerpoint/2010/main" val="3428417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29</a:t>
            </a:fld>
            <a:endParaRPr kumimoji="1" lang="ja-JP" altLang="en-US"/>
          </a:p>
        </p:txBody>
      </p:sp>
    </p:spTree>
    <p:extLst>
      <p:ext uri="{BB962C8B-B14F-4D97-AF65-F5344CB8AC3E}">
        <p14:creationId xmlns:p14="http://schemas.microsoft.com/office/powerpoint/2010/main" val="36235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One method</a:t>
            </a:r>
            <a:r>
              <a:rPr lang="en-US" altLang="ja-JP" baseline="0" dirty="0" smtClean="0"/>
              <a:t> for delivery of in situ cross-linkable hydrogels is through the use of sprays. Sprays can not only deliver materials evenly onto tissue surfaces, it also reduce the risk of additional tissue trauma with less tissue handling. </a:t>
            </a:r>
          </a:p>
          <a:p>
            <a:endParaRPr lang="en-US" altLang="ja-JP" baseline="0" dirty="0" smtClean="0"/>
          </a:p>
          <a:p>
            <a:r>
              <a:rPr lang="en-US" altLang="ja-JP" baseline="0" dirty="0" smtClean="0"/>
              <a:t>Various spray devices are available for use clinically. In particular, a wide range of </a:t>
            </a:r>
            <a:r>
              <a:rPr lang="en-US" altLang="ja-JP" baseline="0" dirty="0" err="1" smtClean="0"/>
              <a:t>sprayable</a:t>
            </a:r>
            <a:r>
              <a:rPr lang="en-US" altLang="ja-JP" baseline="0" dirty="0" smtClean="0"/>
              <a:t> fibrin sealants are available for hemostasis. On the other hand, the number of approved </a:t>
            </a:r>
            <a:r>
              <a:rPr lang="en-US" altLang="ja-JP" baseline="0" dirty="0" err="1" smtClean="0"/>
              <a:t>sprayable</a:t>
            </a:r>
            <a:r>
              <a:rPr lang="en-US" altLang="ja-JP" baseline="0" dirty="0" smtClean="0"/>
              <a:t> tissue adhesion barriers remain few, with Terumo’s </a:t>
            </a:r>
            <a:r>
              <a:rPr lang="en-US" altLang="ja-JP" baseline="0" dirty="0" err="1" smtClean="0"/>
              <a:t>Adspray</a:t>
            </a:r>
            <a:r>
              <a:rPr lang="en-US" altLang="ja-JP" baseline="0" dirty="0" smtClean="0"/>
              <a:t> being approved for domestic use very recently. As such, it can be said that spray devices for adhesion prevention remains largely unstudied.</a:t>
            </a:r>
          </a:p>
          <a:p>
            <a:endParaRPr lang="en-US" altLang="ja-JP"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3</a:t>
            </a:fld>
            <a:endParaRPr kumimoji="1" lang="ja-JP" altLang="en-US"/>
          </a:p>
        </p:txBody>
      </p:sp>
    </p:spTree>
    <p:extLst>
      <p:ext uri="{BB962C8B-B14F-4D97-AF65-F5344CB8AC3E}">
        <p14:creationId xmlns:p14="http://schemas.microsoft.com/office/powerpoint/2010/main" val="2711653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30</a:t>
            </a:fld>
            <a:endParaRPr kumimoji="1" lang="ja-JP" altLang="en-US"/>
          </a:p>
        </p:txBody>
      </p:sp>
    </p:spTree>
    <p:extLst>
      <p:ext uri="{BB962C8B-B14F-4D97-AF65-F5344CB8AC3E}">
        <p14:creationId xmlns:p14="http://schemas.microsoft.com/office/powerpoint/2010/main" val="3184752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cell penetration assay also showed higher</a:t>
            </a:r>
            <a:r>
              <a:rPr kumimoji="1" lang="en-US" altLang="ja-JP" baseline="0" dirty="0" smtClean="0"/>
              <a:t> cell intensity in the </a:t>
            </a:r>
            <a:r>
              <a:rPr kumimoji="1" lang="en-US" altLang="ja-JP" baseline="0" dirty="0" err="1" smtClean="0"/>
              <a:t>Alg</a:t>
            </a:r>
            <a:r>
              <a:rPr kumimoji="1" lang="en-US" altLang="ja-JP" baseline="0" dirty="0" smtClean="0"/>
              <a:t>-gelatin gels, suggesting that </a:t>
            </a:r>
            <a:r>
              <a:rPr kumimoji="1" lang="en-US" altLang="ja-JP" dirty="0" smtClean="0"/>
              <a:t>cells</a:t>
            </a:r>
            <a:r>
              <a:rPr kumimoji="1" lang="en-US" altLang="ja-JP" baseline="0" dirty="0" smtClean="0"/>
              <a:t> migrated through the </a:t>
            </a:r>
            <a:r>
              <a:rPr kumimoji="1" lang="en-US" altLang="ja-JP" baseline="0" dirty="0" err="1" smtClean="0"/>
              <a:t>Alg</a:t>
            </a:r>
            <a:r>
              <a:rPr kumimoji="1" lang="en-US" altLang="ja-JP" baseline="0" dirty="0" smtClean="0"/>
              <a:t>-gelatin much faster than the </a:t>
            </a:r>
            <a:r>
              <a:rPr kumimoji="1" lang="en-US" altLang="ja-JP" baseline="0" dirty="0" err="1" smtClean="0"/>
              <a:t>Alg</a:t>
            </a:r>
            <a:r>
              <a:rPr kumimoji="1" lang="en-US" altLang="ja-JP" baseline="0" dirty="0" smtClean="0"/>
              <a:t>-CMC gel.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31</a:t>
            </a:fld>
            <a:endParaRPr kumimoji="1" lang="ja-JP" altLang="en-US"/>
          </a:p>
        </p:txBody>
      </p:sp>
    </p:spTree>
    <p:extLst>
      <p:ext uri="{BB962C8B-B14F-4D97-AF65-F5344CB8AC3E}">
        <p14:creationId xmlns:p14="http://schemas.microsoft.com/office/powerpoint/2010/main" val="1282213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cell penetration assay also showed higher</a:t>
            </a:r>
            <a:r>
              <a:rPr kumimoji="1" lang="en-US" altLang="ja-JP" baseline="0" dirty="0" smtClean="0"/>
              <a:t> cell intensity in the </a:t>
            </a:r>
            <a:r>
              <a:rPr kumimoji="1" lang="en-US" altLang="ja-JP" baseline="0" dirty="0" err="1" smtClean="0"/>
              <a:t>Alg</a:t>
            </a:r>
            <a:r>
              <a:rPr kumimoji="1" lang="en-US" altLang="ja-JP" baseline="0" dirty="0" smtClean="0"/>
              <a:t>-gelatin gels, suggesting that </a:t>
            </a:r>
            <a:r>
              <a:rPr kumimoji="1" lang="en-US" altLang="ja-JP" dirty="0" smtClean="0"/>
              <a:t>cells</a:t>
            </a:r>
            <a:r>
              <a:rPr kumimoji="1" lang="en-US" altLang="ja-JP" baseline="0" dirty="0" smtClean="0"/>
              <a:t> migrated through the </a:t>
            </a:r>
            <a:r>
              <a:rPr kumimoji="1" lang="en-US" altLang="ja-JP" baseline="0" dirty="0" err="1" smtClean="0"/>
              <a:t>Alg</a:t>
            </a:r>
            <a:r>
              <a:rPr kumimoji="1" lang="en-US" altLang="ja-JP" baseline="0" dirty="0" smtClean="0"/>
              <a:t>-gelatin much faster than the </a:t>
            </a:r>
            <a:r>
              <a:rPr kumimoji="1" lang="en-US" altLang="ja-JP" baseline="0" dirty="0" err="1" smtClean="0"/>
              <a:t>Alg</a:t>
            </a:r>
            <a:r>
              <a:rPr kumimoji="1" lang="en-US" altLang="ja-JP" baseline="0" dirty="0" smtClean="0"/>
              <a:t>-CMC gel.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32</a:t>
            </a:fld>
            <a:endParaRPr kumimoji="1" lang="ja-JP" altLang="en-US"/>
          </a:p>
        </p:txBody>
      </p:sp>
    </p:spTree>
    <p:extLst>
      <p:ext uri="{BB962C8B-B14F-4D97-AF65-F5344CB8AC3E}">
        <p14:creationId xmlns:p14="http://schemas.microsoft.com/office/powerpoint/2010/main" val="4192171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cell penetration assay also showed higher</a:t>
            </a:r>
            <a:r>
              <a:rPr kumimoji="1" lang="en-US" altLang="ja-JP" baseline="0" dirty="0" smtClean="0"/>
              <a:t> cell intensity in the </a:t>
            </a:r>
            <a:r>
              <a:rPr kumimoji="1" lang="en-US" altLang="ja-JP" baseline="0" dirty="0" err="1" smtClean="0"/>
              <a:t>Alg</a:t>
            </a:r>
            <a:r>
              <a:rPr kumimoji="1" lang="en-US" altLang="ja-JP" baseline="0" dirty="0" smtClean="0"/>
              <a:t>-gelatin gels, suggesting that </a:t>
            </a:r>
            <a:r>
              <a:rPr kumimoji="1" lang="en-US" altLang="ja-JP" dirty="0" smtClean="0"/>
              <a:t>cells</a:t>
            </a:r>
            <a:r>
              <a:rPr kumimoji="1" lang="en-US" altLang="ja-JP" baseline="0" dirty="0" smtClean="0"/>
              <a:t> migrated through the </a:t>
            </a:r>
            <a:r>
              <a:rPr kumimoji="1" lang="en-US" altLang="ja-JP" baseline="0" dirty="0" err="1" smtClean="0"/>
              <a:t>Alg</a:t>
            </a:r>
            <a:r>
              <a:rPr kumimoji="1" lang="en-US" altLang="ja-JP" baseline="0" dirty="0" smtClean="0"/>
              <a:t>-gelatin much faster than the </a:t>
            </a:r>
            <a:r>
              <a:rPr kumimoji="1" lang="en-US" altLang="ja-JP" baseline="0" dirty="0" err="1" smtClean="0"/>
              <a:t>Alg</a:t>
            </a:r>
            <a:r>
              <a:rPr kumimoji="1" lang="en-US" altLang="ja-JP" baseline="0" dirty="0" smtClean="0"/>
              <a:t>-CMC gel.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33</a:t>
            </a:fld>
            <a:endParaRPr kumimoji="1" lang="ja-JP" altLang="en-US"/>
          </a:p>
        </p:txBody>
      </p:sp>
    </p:spTree>
    <p:extLst>
      <p:ext uri="{BB962C8B-B14F-4D97-AF65-F5344CB8AC3E}">
        <p14:creationId xmlns:p14="http://schemas.microsoft.com/office/powerpoint/2010/main" val="499944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cell penetration assay also showed higher</a:t>
            </a:r>
            <a:r>
              <a:rPr kumimoji="1" lang="en-US" altLang="ja-JP" baseline="0" dirty="0" smtClean="0"/>
              <a:t> cell intensity in the </a:t>
            </a:r>
            <a:r>
              <a:rPr kumimoji="1" lang="en-US" altLang="ja-JP" baseline="0" dirty="0" err="1" smtClean="0"/>
              <a:t>Alg</a:t>
            </a:r>
            <a:r>
              <a:rPr kumimoji="1" lang="en-US" altLang="ja-JP" baseline="0" dirty="0" smtClean="0"/>
              <a:t>-gelatin gels, suggesting that </a:t>
            </a:r>
            <a:r>
              <a:rPr kumimoji="1" lang="en-US" altLang="ja-JP" dirty="0" smtClean="0"/>
              <a:t>cells</a:t>
            </a:r>
            <a:r>
              <a:rPr kumimoji="1" lang="en-US" altLang="ja-JP" baseline="0" dirty="0" smtClean="0"/>
              <a:t> migrated through the </a:t>
            </a:r>
            <a:r>
              <a:rPr kumimoji="1" lang="en-US" altLang="ja-JP" baseline="0" dirty="0" err="1" smtClean="0"/>
              <a:t>Alg</a:t>
            </a:r>
            <a:r>
              <a:rPr kumimoji="1" lang="en-US" altLang="ja-JP" baseline="0" dirty="0" smtClean="0"/>
              <a:t>-gelatin much faster than the </a:t>
            </a:r>
            <a:r>
              <a:rPr kumimoji="1" lang="en-US" altLang="ja-JP" baseline="0" dirty="0" err="1" smtClean="0"/>
              <a:t>Alg</a:t>
            </a:r>
            <a:r>
              <a:rPr kumimoji="1" lang="en-US" altLang="ja-JP" baseline="0" dirty="0" smtClean="0"/>
              <a:t>-CMC gel.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34</a:t>
            </a:fld>
            <a:endParaRPr kumimoji="1" lang="ja-JP" altLang="en-US"/>
          </a:p>
        </p:txBody>
      </p:sp>
    </p:spTree>
    <p:extLst>
      <p:ext uri="{BB962C8B-B14F-4D97-AF65-F5344CB8AC3E}">
        <p14:creationId xmlns:p14="http://schemas.microsoft.com/office/powerpoint/2010/main" val="2685743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cell penetration assay also showed higher</a:t>
            </a:r>
            <a:r>
              <a:rPr kumimoji="1" lang="en-US" altLang="ja-JP" baseline="0" dirty="0" smtClean="0"/>
              <a:t> cell intensity in the </a:t>
            </a:r>
            <a:r>
              <a:rPr kumimoji="1" lang="en-US" altLang="ja-JP" baseline="0" dirty="0" err="1" smtClean="0"/>
              <a:t>Alg</a:t>
            </a:r>
            <a:r>
              <a:rPr kumimoji="1" lang="en-US" altLang="ja-JP" baseline="0" dirty="0" smtClean="0"/>
              <a:t>-gelatin gels, suggesting that </a:t>
            </a:r>
            <a:r>
              <a:rPr kumimoji="1" lang="en-US" altLang="ja-JP" dirty="0" smtClean="0"/>
              <a:t>cells</a:t>
            </a:r>
            <a:r>
              <a:rPr kumimoji="1" lang="en-US" altLang="ja-JP" baseline="0" dirty="0" smtClean="0"/>
              <a:t> migrated through the </a:t>
            </a:r>
            <a:r>
              <a:rPr kumimoji="1" lang="en-US" altLang="ja-JP" baseline="0" dirty="0" err="1" smtClean="0"/>
              <a:t>Alg</a:t>
            </a:r>
            <a:r>
              <a:rPr kumimoji="1" lang="en-US" altLang="ja-JP" baseline="0" dirty="0" smtClean="0"/>
              <a:t>-gelatin much faster than the </a:t>
            </a:r>
            <a:r>
              <a:rPr kumimoji="1" lang="en-US" altLang="ja-JP" baseline="0" dirty="0" err="1" smtClean="0"/>
              <a:t>Alg</a:t>
            </a:r>
            <a:r>
              <a:rPr kumimoji="1" lang="en-US" altLang="ja-JP" baseline="0" dirty="0" smtClean="0"/>
              <a:t>-CMC gel.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35</a:t>
            </a:fld>
            <a:endParaRPr kumimoji="1" lang="ja-JP" altLang="en-US"/>
          </a:p>
        </p:txBody>
      </p:sp>
    </p:spTree>
    <p:extLst>
      <p:ext uri="{BB962C8B-B14F-4D97-AF65-F5344CB8AC3E}">
        <p14:creationId xmlns:p14="http://schemas.microsoft.com/office/powerpoint/2010/main" val="355145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cell penetration assay also showed higher</a:t>
            </a:r>
            <a:r>
              <a:rPr kumimoji="1" lang="en-US" altLang="ja-JP" baseline="0" dirty="0" smtClean="0"/>
              <a:t> cell intensity in the </a:t>
            </a:r>
            <a:r>
              <a:rPr kumimoji="1" lang="en-US" altLang="ja-JP" baseline="0" dirty="0" err="1" smtClean="0"/>
              <a:t>Alg</a:t>
            </a:r>
            <a:r>
              <a:rPr kumimoji="1" lang="en-US" altLang="ja-JP" baseline="0" dirty="0" smtClean="0"/>
              <a:t>-gelatin gels, suggesting that </a:t>
            </a:r>
            <a:r>
              <a:rPr kumimoji="1" lang="en-US" altLang="ja-JP" dirty="0" smtClean="0"/>
              <a:t>cells</a:t>
            </a:r>
            <a:r>
              <a:rPr kumimoji="1" lang="en-US" altLang="ja-JP" baseline="0" dirty="0" smtClean="0"/>
              <a:t> migrated through the </a:t>
            </a:r>
            <a:r>
              <a:rPr kumimoji="1" lang="en-US" altLang="ja-JP" baseline="0" dirty="0" err="1" smtClean="0"/>
              <a:t>Alg</a:t>
            </a:r>
            <a:r>
              <a:rPr kumimoji="1" lang="en-US" altLang="ja-JP" baseline="0" dirty="0" smtClean="0"/>
              <a:t>-gelatin much faster than the </a:t>
            </a:r>
            <a:r>
              <a:rPr kumimoji="1" lang="en-US" altLang="ja-JP" baseline="0" dirty="0" err="1" smtClean="0"/>
              <a:t>Alg</a:t>
            </a:r>
            <a:r>
              <a:rPr kumimoji="1" lang="en-US" altLang="ja-JP" baseline="0" dirty="0" smtClean="0"/>
              <a:t>-CMC gel.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36</a:t>
            </a:fld>
            <a:endParaRPr kumimoji="1" lang="ja-JP" altLang="en-US"/>
          </a:p>
        </p:txBody>
      </p:sp>
    </p:spTree>
    <p:extLst>
      <p:ext uri="{BB962C8B-B14F-4D97-AF65-F5344CB8AC3E}">
        <p14:creationId xmlns:p14="http://schemas.microsoft.com/office/powerpoint/2010/main" val="502602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Results of the cell penetration assay also showed higher</a:t>
            </a:r>
            <a:r>
              <a:rPr kumimoji="1" lang="en-US" altLang="ja-JP" baseline="0" dirty="0" smtClean="0"/>
              <a:t> cell intensity in the </a:t>
            </a:r>
            <a:r>
              <a:rPr kumimoji="1" lang="en-US" altLang="ja-JP" baseline="0" dirty="0" err="1" smtClean="0"/>
              <a:t>Alg</a:t>
            </a:r>
            <a:r>
              <a:rPr kumimoji="1" lang="en-US" altLang="ja-JP" baseline="0" dirty="0" smtClean="0"/>
              <a:t>-gelatin gels, suggesting that </a:t>
            </a:r>
            <a:r>
              <a:rPr kumimoji="1" lang="en-US" altLang="ja-JP" dirty="0" smtClean="0"/>
              <a:t>cells</a:t>
            </a:r>
            <a:r>
              <a:rPr kumimoji="1" lang="en-US" altLang="ja-JP" baseline="0" dirty="0" smtClean="0"/>
              <a:t> migrated through the </a:t>
            </a:r>
            <a:r>
              <a:rPr kumimoji="1" lang="en-US" altLang="ja-JP" baseline="0" dirty="0" err="1" smtClean="0"/>
              <a:t>Alg</a:t>
            </a:r>
            <a:r>
              <a:rPr kumimoji="1" lang="en-US" altLang="ja-JP" baseline="0" dirty="0" smtClean="0"/>
              <a:t>-gelatin much faster than the </a:t>
            </a:r>
            <a:r>
              <a:rPr kumimoji="1" lang="en-US" altLang="ja-JP" baseline="0" dirty="0" err="1" smtClean="0"/>
              <a:t>Alg</a:t>
            </a:r>
            <a:r>
              <a:rPr kumimoji="1" lang="en-US" altLang="ja-JP" baseline="0" dirty="0" smtClean="0"/>
              <a:t>-CMC gel.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37</a:t>
            </a:fld>
            <a:endParaRPr kumimoji="1" lang="ja-JP" altLang="en-US"/>
          </a:p>
        </p:txBody>
      </p:sp>
    </p:spTree>
    <p:extLst>
      <p:ext uri="{BB962C8B-B14F-4D97-AF65-F5344CB8AC3E}">
        <p14:creationId xmlns:p14="http://schemas.microsoft.com/office/powerpoint/2010/main" val="140738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To elaborate further on tissue adhesion. Tissue adhesion refers to the formation</a:t>
            </a:r>
            <a:r>
              <a:rPr lang="en-US" altLang="ja-JP" baseline="0" dirty="0" smtClean="0"/>
              <a:t> of abnormal fibrous bands that attach two adjacent tissues in the body. It occurs very frequently, causing problems such as pelvic pain. </a:t>
            </a:r>
          </a:p>
          <a:p>
            <a:endParaRPr lang="en-US" altLang="ja-JP" baseline="0" dirty="0" smtClean="0"/>
          </a:p>
          <a:p>
            <a:r>
              <a:rPr lang="en-US" altLang="ja-JP" baseline="0" dirty="0" smtClean="0"/>
              <a:t>To prevent tissue adhesion formation, adhesion barriers are used. However, currently available adhesion barriers have limitations. Sheet-type </a:t>
            </a:r>
            <a:r>
              <a:rPr lang="en-US" altLang="ja-JP" baseline="0" dirty="0" err="1" smtClean="0"/>
              <a:t>Seprafilm</a:t>
            </a:r>
            <a:r>
              <a:rPr lang="en-US" altLang="ja-JP" baseline="0" dirty="0" smtClean="0"/>
              <a:t> and </a:t>
            </a:r>
            <a:r>
              <a:rPr lang="en-US" altLang="ja-JP" baseline="0" dirty="0" err="1" smtClean="0"/>
              <a:t>Interceed</a:t>
            </a:r>
            <a:r>
              <a:rPr lang="en-US" altLang="ja-JP" baseline="0" dirty="0" smtClean="0"/>
              <a:t> are brittle, and thus not effective for use in surgeries that induce heavy bleeding. This highlights the limited efficacy of a single material, and the need for an improved material that is suitable for use in various surgical procedures. One possible way to address this would be to combine various materials</a:t>
            </a:r>
            <a:r>
              <a:rPr lang="en-US" altLang="ja-JP" baseline="0" dirty="0" smtClean="0">
                <a:sym typeface="Wingdings" panose="05000000000000000000" pitchFamily="2" charset="2"/>
              </a:rPr>
              <a:t>. </a:t>
            </a:r>
            <a:r>
              <a:rPr lang="en-US" altLang="ja-JP" baseline="0" dirty="0" smtClean="0"/>
              <a:t> </a:t>
            </a:r>
            <a:endParaRPr lang="en-US" altLang="ja-JP"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4</a:t>
            </a:fld>
            <a:endParaRPr kumimoji="1" lang="ja-JP" altLang="en-US"/>
          </a:p>
        </p:txBody>
      </p:sp>
    </p:spTree>
    <p:extLst>
      <p:ext uri="{BB962C8B-B14F-4D97-AF65-F5344CB8AC3E}">
        <p14:creationId xmlns:p14="http://schemas.microsoft.com/office/powerpoint/2010/main" val="164427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As such,</a:t>
            </a:r>
            <a:r>
              <a:rPr kumimoji="1" lang="en-US" altLang="ja-JP" baseline="0" dirty="0" smtClean="0"/>
              <a:t> i</a:t>
            </a:r>
            <a:r>
              <a:rPr kumimoji="1" lang="en-US" altLang="ja-JP" dirty="0" smtClean="0"/>
              <a:t>n this study, fabrication</a:t>
            </a:r>
            <a:r>
              <a:rPr kumimoji="1" lang="en-US" altLang="ja-JP" baseline="0" dirty="0" smtClean="0"/>
              <a:t> of a multi-layered in situ cross-linkable hydrogel by spraying for the prevention of tissue adhesion. The idea here is that each individual layer will have different properties. Here, the bottom layer to be in contact with the wound surface will serve to promote wound healing. On the other hand, the top layer away from the wound surface will serve as a physical barrier between wound surface and the surrounding tissue surface.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5</a:t>
            </a:fld>
            <a:endParaRPr kumimoji="1" lang="ja-JP" altLang="en-US"/>
          </a:p>
        </p:txBody>
      </p:sp>
    </p:spTree>
    <p:extLst>
      <p:ext uri="{BB962C8B-B14F-4D97-AF65-F5344CB8AC3E}">
        <p14:creationId xmlns:p14="http://schemas.microsoft.com/office/powerpoint/2010/main" val="3636115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The top layer (away from wound surface) will compose of Alginate and </a:t>
            </a:r>
            <a:r>
              <a:rPr kumimoji="1" lang="en-US" altLang="ja-JP" baseline="0" dirty="0" err="1" smtClean="0"/>
              <a:t>carboxymethyl</a:t>
            </a:r>
            <a:r>
              <a:rPr kumimoji="1" lang="en-US" altLang="ja-JP" baseline="0" dirty="0" smtClean="0"/>
              <a:t> cellulose (CMC). CMC is known for its anti-adhesive nature, and has been used in various commercially available tissue adhesion barriers including </a:t>
            </a:r>
            <a:r>
              <a:rPr kumimoji="1" lang="en-US" altLang="ja-JP" baseline="0" dirty="0" err="1" smtClean="0"/>
              <a:t>Seprafilm</a:t>
            </a:r>
            <a:r>
              <a:rPr kumimoji="1" lang="en-US" altLang="ja-JP" baseline="0" dirty="0" smtClean="0"/>
              <a:t>. </a:t>
            </a:r>
          </a:p>
          <a:p>
            <a:r>
              <a:rPr kumimoji="1" lang="en-US" altLang="ja-JP" baseline="0" dirty="0" smtClean="0"/>
              <a:t>On the other hand, the bottom layer will compose of Alginate and transglutaminase-crosslinked Gelatin aimed to promote cell adhesion and migration. </a:t>
            </a:r>
          </a:p>
          <a:p>
            <a:r>
              <a:rPr kumimoji="1" lang="en-US" altLang="ja-JP" baseline="0" dirty="0" smtClean="0"/>
              <a:t>For convenience, in the rest of the presentation, the top layer will be simply called </a:t>
            </a:r>
            <a:r>
              <a:rPr kumimoji="1" lang="en-US" altLang="ja-JP" baseline="0" dirty="0" err="1" smtClean="0"/>
              <a:t>Alg</a:t>
            </a:r>
            <a:r>
              <a:rPr kumimoji="1" lang="en-US" altLang="ja-JP" baseline="0" dirty="0" smtClean="0"/>
              <a:t>-CMC, and the bottom layer as </a:t>
            </a:r>
            <a:r>
              <a:rPr kumimoji="1" lang="en-US" altLang="ja-JP" baseline="0" dirty="0" err="1" smtClean="0"/>
              <a:t>Alg</a:t>
            </a:r>
            <a:r>
              <a:rPr kumimoji="1" lang="en-US" altLang="ja-JP" baseline="0" dirty="0" smtClean="0"/>
              <a:t>-gelatin.</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6</a:t>
            </a:fld>
            <a:endParaRPr kumimoji="1" lang="ja-JP" altLang="en-US"/>
          </a:p>
        </p:txBody>
      </p:sp>
    </p:spTree>
    <p:extLst>
      <p:ext uri="{BB962C8B-B14F-4D97-AF65-F5344CB8AC3E}">
        <p14:creationId xmlns:p14="http://schemas.microsoft.com/office/powerpoint/2010/main" val="443465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 </a:t>
            </a:r>
            <a:r>
              <a:rPr kumimoji="1" lang="en-US" altLang="ja-JP" baseline="0" dirty="0" smtClean="0"/>
              <a:t>general outline of the experiments:</a:t>
            </a:r>
          </a:p>
          <a:p>
            <a:r>
              <a:rPr kumimoji="1" lang="en-US" altLang="ja-JP" baseline="0" dirty="0" smtClean="0"/>
              <a:t>First spray characterization was done to optimize conditions necessary for forming multi-layered hydrogels.</a:t>
            </a:r>
          </a:p>
          <a:p>
            <a:r>
              <a:rPr kumimoji="1" lang="en-US" altLang="ja-JP" baseline="0" dirty="0" smtClean="0"/>
              <a:t>Next, in vitro experiments was conducted to evaluate the effect of varying spray conditions and materials on cells. </a:t>
            </a:r>
          </a:p>
          <a:p>
            <a:r>
              <a:rPr kumimoji="1" lang="en-US" altLang="ja-JP" baseline="0" dirty="0" smtClean="0"/>
              <a:t>Lastly, fabrication of multi-layered hydrogels was attempted, and its efficacy was tested in vivo using the rat liver resection model.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7</a:t>
            </a:fld>
            <a:endParaRPr kumimoji="1" lang="ja-JP" altLang="en-US"/>
          </a:p>
        </p:txBody>
      </p:sp>
    </p:spTree>
    <p:extLst>
      <p:ext uri="{BB962C8B-B14F-4D97-AF65-F5344CB8AC3E}">
        <p14:creationId xmlns:p14="http://schemas.microsoft.com/office/powerpoint/2010/main" val="97459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For spray characterization,</a:t>
            </a:r>
            <a:r>
              <a:rPr kumimoji="1" lang="en-US" altLang="ja-JP" baseline="0" dirty="0" smtClean="0"/>
              <a:t> by keeping liquid flow rate constant manually, gas flow rate and spray distance were varied, and spray parameters including spray coverage, gel thickness, as well as droplet sizes were measured. </a:t>
            </a:r>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8</a:t>
            </a:fld>
            <a:endParaRPr kumimoji="1" lang="ja-JP" altLang="en-US"/>
          </a:p>
        </p:txBody>
      </p:sp>
    </p:spTree>
    <p:extLst>
      <p:ext uri="{BB962C8B-B14F-4D97-AF65-F5344CB8AC3E}">
        <p14:creationId xmlns:p14="http://schemas.microsoft.com/office/powerpoint/2010/main" val="135127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Next,</a:t>
            </a:r>
            <a:r>
              <a:rPr kumimoji="1" lang="en-US" altLang="ja-JP" baseline="0" dirty="0" smtClean="0"/>
              <a:t> materials were sprayed onto cells at varying spray conditions, and its effect on cell viability were analyzed quantitatively using WST assay, and qualitatively using Live/ Dead staining. </a:t>
            </a:r>
            <a:endParaRPr kumimoji="1" lang="ja-JP" altLang="en-US" dirty="0"/>
          </a:p>
        </p:txBody>
      </p:sp>
      <p:sp>
        <p:nvSpPr>
          <p:cNvPr id="4" name="スライド番号プレースホルダー 3"/>
          <p:cNvSpPr>
            <a:spLocks noGrp="1"/>
          </p:cNvSpPr>
          <p:nvPr>
            <p:ph type="sldNum" sz="quarter" idx="10"/>
          </p:nvPr>
        </p:nvSpPr>
        <p:spPr/>
        <p:txBody>
          <a:bodyPr/>
          <a:lstStyle/>
          <a:p>
            <a:fld id="{E3254A05-3C1E-4AAF-BE3F-3B1FD86DB4DB}" type="slidenum">
              <a:rPr kumimoji="1" lang="ja-JP" altLang="en-US" smtClean="0"/>
              <a:t>9</a:t>
            </a:fld>
            <a:endParaRPr kumimoji="1" lang="ja-JP" altLang="en-US"/>
          </a:p>
        </p:txBody>
      </p:sp>
    </p:spTree>
    <p:extLst>
      <p:ext uri="{BB962C8B-B14F-4D97-AF65-F5344CB8AC3E}">
        <p14:creationId xmlns:p14="http://schemas.microsoft.com/office/powerpoint/2010/main" val="55492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EE609ED6-2B2E-4E86-BCB1-0480188CCC90}" type="datetime1">
              <a:rPr kumimoji="1" lang="ja-JP" altLang="en-US" smtClean="0"/>
              <a:t>2017/2/22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1920575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05A6700-FCF9-444E-886B-D4B3B994B7CE}" type="datetime1">
              <a:rPr kumimoji="1" lang="ja-JP" altLang="en-US" smtClean="0"/>
              <a:t>2017/2/22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1682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F52E117C-85B2-4DD3-98AB-37F091C1C91D}" type="datetime1">
              <a:rPr kumimoji="1" lang="ja-JP" altLang="en-US" smtClean="0"/>
              <a:t>2017/2/22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2531309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3997FD9-3418-438D-96A6-C36273F6E4DC}" type="datetime1">
              <a:rPr kumimoji="1" lang="ja-JP" altLang="en-US" smtClean="0"/>
              <a:t>2017/2/22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3420520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F82055B1-C199-4B63-B307-F81CE856907B}" type="datetime1">
              <a:rPr kumimoji="1" lang="ja-JP" altLang="en-US" smtClean="0"/>
              <a:t>2017/2/22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425629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A0DA4B9-DC0A-4788-B8A5-FEF128A1C2FF}" type="datetime1">
              <a:rPr kumimoji="1" lang="ja-JP" altLang="en-US" smtClean="0"/>
              <a:t>2017/2/22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340745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E88D3076-624C-4401-BD3D-D3B71385C561}" type="datetime1">
              <a:rPr kumimoji="1" lang="ja-JP" altLang="en-US" smtClean="0"/>
              <a:t>2017/2/22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3098652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06CDA57-325E-443B-82A8-8D9756BF0ACF}" type="datetime1">
              <a:rPr kumimoji="1" lang="ja-JP" altLang="en-US" smtClean="0"/>
              <a:t>2017/2/22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565409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58BA6-1424-4AAB-87F8-210A9233D4D3}" type="datetime1">
              <a:rPr kumimoji="1" lang="ja-JP" altLang="en-US" smtClean="0"/>
              <a:t>2017/2/22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1424443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332E2AED-0A72-4C67-BE4D-F556876F08C2}" type="datetime1">
              <a:rPr kumimoji="1" lang="ja-JP" altLang="en-US" smtClean="0"/>
              <a:t>2017/2/22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190624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D83C20A-1506-41A1-93A1-5FE1EDAD6E8D}" type="datetime1">
              <a:rPr kumimoji="1" lang="ja-JP" altLang="en-US" smtClean="0"/>
              <a:t>2017/2/22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256410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978030-1991-4530-9496-3CFD49AB3C53}" type="datetime1">
              <a:rPr kumimoji="1" lang="ja-JP" altLang="en-US" smtClean="0"/>
              <a:t>2017/2/22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B8848-009C-4A03-B37E-7CDA5ABC8CE2}" type="slidenum">
              <a:rPr kumimoji="1" lang="ja-JP" altLang="en-US" smtClean="0"/>
              <a:t>‹#›</a:t>
            </a:fld>
            <a:endParaRPr kumimoji="1" lang="ja-JP" altLang="en-US"/>
          </a:p>
        </p:txBody>
      </p:sp>
    </p:spTree>
    <p:extLst>
      <p:ext uri="{BB962C8B-B14F-4D97-AF65-F5344CB8AC3E}">
        <p14:creationId xmlns:p14="http://schemas.microsoft.com/office/powerpoint/2010/main" val="187694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wmv"/><Relationship Id="rId1" Type="http://schemas.microsoft.com/office/2007/relationships/media" Target="../media/media1.wmv"/><Relationship Id="rId6" Type="http://schemas.microsoft.com/office/2007/relationships/hdphoto" Target="../media/hdphoto1.wdp"/><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notesSlide" Target="../notesSlides/notesSlide11.xml"/><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63.PNG"/><Relationship Id="rId4" Type="http://schemas.openxmlformats.org/officeDocument/2006/relationships/image" Target="../media/image570.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 y="1340760"/>
            <a:ext cx="9143999" cy="2470245"/>
          </a:xfrm>
          <a:noFill/>
          <a:ln w="57150">
            <a:noFill/>
          </a:ln>
        </p:spPr>
        <p:txBody>
          <a:bodyPr>
            <a:noAutofit/>
          </a:bodyPr>
          <a:lstStyle/>
          <a:p>
            <a:r>
              <a:rPr lang="en-US" altLang="ja-JP" sz="3600" i="1" dirty="0" smtClean="0">
                <a:latin typeface="+mn-lt"/>
              </a:rPr>
              <a:t/>
            </a:r>
            <a:br>
              <a:rPr lang="en-US" altLang="ja-JP" sz="3600" i="1" dirty="0" smtClean="0">
                <a:latin typeface="+mn-lt"/>
              </a:rPr>
            </a:br>
            <a:r>
              <a:rPr lang="en-US" altLang="ja-JP" sz="3600" i="1" dirty="0">
                <a:latin typeface="+mn-lt"/>
              </a:rPr>
              <a:t/>
            </a:r>
            <a:br>
              <a:rPr lang="en-US" altLang="ja-JP" sz="3600" i="1" dirty="0">
                <a:latin typeface="+mn-lt"/>
              </a:rPr>
            </a:br>
            <a:r>
              <a:rPr lang="en-US" altLang="ja-JP" sz="3600" dirty="0" smtClean="0">
                <a:latin typeface="+mn-lt"/>
                <a:ea typeface="Arial Unicode MS" panose="020B0604020202020204" pitchFamily="50" charset="-128"/>
                <a:cs typeface="Arial Unicode MS" panose="020B0604020202020204" pitchFamily="50" charset="-128"/>
              </a:rPr>
              <a:t>Spray application of </a:t>
            </a:r>
            <a:r>
              <a:rPr lang="en-US" altLang="ja-JP" sz="3600" i="1" dirty="0" smtClean="0">
                <a:latin typeface="+mn-lt"/>
                <a:ea typeface="Arial Unicode MS" panose="020B0604020202020204" pitchFamily="50" charset="-128"/>
                <a:cs typeface="Arial Unicode MS" panose="020B0604020202020204" pitchFamily="50" charset="-128"/>
              </a:rPr>
              <a:t>in situ </a:t>
            </a:r>
            <a:r>
              <a:rPr lang="en-US" altLang="ja-JP" sz="3600" dirty="0" smtClean="0">
                <a:latin typeface="+mn-lt"/>
                <a:ea typeface="Arial Unicode MS" panose="020B0604020202020204" pitchFamily="50" charset="-128"/>
                <a:cs typeface="Arial Unicode MS" panose="020B0604020202020204" pitchFamily="50" charset="-128"/>
              </a:rPr>
              <a:t>cross-linkable </a:t>
            </a:r>
            <a:br>
              <a:rPr lang="en-US" altLang="ja-JP" sz="3600" dirty="0" smtClean="0">
                <a:latin typeface="+mn-lt"/>
                <a:ea typeface="Arial Unicode MS" panose="020B0604020202020204" pitchFamily="50" charset="-128"/>
                <a:cs typeface="Arial Unicode MS" panose="020B0604020202020204" pitchFamily="50" charset="-128"/>
              </a:rPr>
            </a:br>
            <a:r>
              <a:rPr lang="en-US" altLang="ja-JP" sz="3600" dirty="0" smtClean="0">
                <a:latin typeface="+mn-lt"/>
                <a:ea typeface="Arial Unicode MS" panose="020B0604020202020204" pitchFamily="50" charset="-128"/>
                <a:cs typeface="Arial Unicode MS" panose="020B0604020202020204" pitchFamily="50" charset="-128"/>
              </a:rPr>
              <a:t>multi-layered hydrogels for medical applications</a:t>
            </a:r>
            <a:r>
              <a:rPr lang="en-US" altLang="ja-JP" sz="3600" dirty="0" smtClean="0">
                <a:latin typeface="+mn-lt"/>
              </a:rPr>
              <a:t/>
            </a:r>
            <a:br>
              <a:rPr lang="en-US" altLang="ja-JP" sz="3600" dirty="0" smtClean="0">
                <a:latin typeface="+mn-lt"/>
              </a:rPr>
            </a:br>
            <a:r>
              <a:rPr lang="en-US" altLang="ja-JP" sz="3600" dirty="0" smtClean="0">
                <a:latin typeface="+mn-lt"/>
              </a:rPr>
              <a:t/>
            </a:r>
            <a:br>
              <a:rPr lang="en-US" altLang="ja-JP" sz="3600" dirty="0" smtClean="0">
                <a:latin typeface="+mn-lt"/>
              </a:rPr>
            </a:br>
            <a:r>
              <a:rPr lang="ja-JP" altLang="en-US" sz="3200" dirty="0" smtClean="0">
                <a:latin typeface="+mn-lt"/>
              </a:rPr>
              <a:t>医療用</a:t>
            </a:r>
            <a:r>
              <a:rPr lang="en-US" altLang="ja-JP" sz="3200" i="1" dirty="0" smtClean="0">
                <a:latin typeface="+mn-lt"/>
              </a:rPr>
              <a:t>in situ</a:t>
            </a:r>
            <a:r>
              <a:rPr lang="ja-JP" altLang="en-US" sz="3200" dirty="0" smtClean="0">
                <a:latin typeface="+mn-lt"/>
              </a:rPr>
              <a:t>架橋マルチレイヤーハイドロゲルの</a:t>
            </a:r>
            <a:r>
              <a:rPr lang="en-US" altLang="ja-JP" sz="3200" dirty="0" smtClean="0">
                <a:latin typeface="+mn-lt"/>
              </a:rPr>
              <a:t/>
            </a:r>
            <a:br>
              <a:rPr lang="en-US" altLang="ja-JP" sz="3200" dirty="0" smtClean="0">
                <a:latin typeface="+mn-lt"/>
              </a:rPr>
            </a:br>
            <a:r>
              <a:rPr lang="ja-JP" altLang="en-US" sz="3200" dirty="0" smtClean="0">
                <a:latin typeface="+mn-lt"/>
              </a:rPr>
              <a:t>スプレー投与システム</a:t>
            </a:r>
            <a:endParaRPr lang="ja-JP" altLang="en-US" sz="3600" dirty="0">
              <a:latin typeface="+mn-lt"/>
            </a:endParaRPr>
          </a:p>
        </p:txBody>
      </p:sp>
      <p:cxnSp>
        <p:nvCxnSpPr>
          <p:cNvPr id="6" name="直線コネクタ 5"/>
          <p:cNvCxnSpPr/>
          <p:nvPr/>
        </p:nvCxnSpPr>
        <p:spPr>
          <a:xfrm>
            <a:off x="263769" y="2486617"/>
            <a:ext cx="8510955" cy="0"/>
          </a:xfrm>
          <a:prstGeom prst="line">
            <a:avLst/>
          </a:prstGeom>
          <a:ln w="57150"/>
        </p:spPr>
        <p:style>
          <a:lnRef idx="1">
            <a:schemeClr val="dk1"/>
          </a:lnRef>
          <a:fillRef idx="0">
            <a:schemeClr val="dk1"/>
          </a:fillRef>
          <a:effectRef idx="0">
            <a:schemeClr val="dk1"/>
          </a:effectRef>
          <a:fontRef idx="minor">
            <a:schemeClr val="tx1"/>
          </a:fontRef>
        </p:style>
      </p:cxnSp>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1</a:t>
            </a:fld>
            <a:endParaRPr kumimoji="1" lang="ja-JP" altLang="en-US" dirty="0"/>
          </a:p>
        </p:txBody>
      </p:sp>
      <p:sp>
        <p:nvSpPr>
          <p:cNvPr id="9" name="テキスト ボックス 8"/>
          <p:cNvSpPr txBox="1"/>
          <p:nvPr/>
        </p:nvSpPr>
        <p:spPr>
          <a:xfrm>
            <a:off x="949569" y="4894352"/>
            <a:ext cx="7825155" cy="1200329"/>
          </a:xfrm>
          <a:prstGeom prst="rect">
            <a:avLst/>
          </a:prstGeom>
          <a:noFill/>
        </p:spPr>
        <p:txBody>
          <a:bodyPr wrap="square" rtlCol="0">
            <a:spAutoFit/>
          </a:bodyPr>
          <a:lstStyle/>
          <a:p>
            <a:pPr algn="r"/>
            <a:r>
              <a:rPr lang="ja-JP" altLang="en-US" sz="2400" dirty="0" smtClean="0"/>
              <a:t>医</a:t>
            </a:r>
            <a:r>
              <a:rPr lang="ja-JP" altLang="en-US" sz="2400" dirty="0"/>
              <a:t>科学専攻修士課程修士論文</a:t>
            </a:r>
            <a:r>
              <a:rPr lang="ja-JP" altLang="en-US" sz="2400" dirty="0" smtClean="0"/>
              <a:t>発表会</a:t>
            </a:r>
            <a:r>
              <a:rPr lang="en-US" altLang="ja-JP" sz="2400" dirty="0" smtClean="0">
                <a:latin typeface="+mj-ea"/>
                <a:ea typeface="+mj-ea"/>
                <a:cs typeface="Arial Unicode MS" panose="020B0604020202020204" pitchFamily="50" charset="-128"/>
              </a:rPr>
              <a:t> </a:t>
            </a:r>
          </a:p>
          <a:p>
            <a:pPr algn="r"/>
            <a:r>
              <a:rPr lang="ja-JP" altLang="en-US" sz="2400" dirty="0" smtClean="0">
                <a:latin typeface="+mj-ea"/>
                <a:ea typeface="+mj-ea"/>
                <a:cs typeface="Arial Unicode MS" panose="020B0604020202020204" pitchFamily="50" charset="-128"/>
              </a:rPr>
              <a:t>指導教員：伊藤大知　准教授</a:t>
            </a:r>
            <a:endParaRPr lang="en-US" altLang="ja-JP" sz="2400" dirty="0" smtClean="0">
              <a:latin typeface="+mj-ea"/>
              <a:ea typeface="+mj-ea"/>
              <a:cs typeface="Arial Unicode MS" panose="020B0604020202020204" pitchFamily="50" charset="-128"/>
            </a:endParaRPr>
          </a:p>
          <a:p>
            <a:pPr algn="r"/>
            <a:r>
              <a:rPr lang="en-US" altLang="ja-JP" sz="2400" dirty="0" smtClean="0">
                <a:ea typeface="Arial Unicode MS" panose="020B0604020202020204" pitchFamily="50" charset="-128"/>
                <a:cs typeface="Arial Unicode MS" panose="020B0604020202020204" pitchFamily="50" charset="-128"/>
              </a:rPr>
              <a:t>41-156214</a:t>
            </a:r>
            <a:r>
              <a:rPr lang="ja-JP" altLang="en-US" sz="2400" dirty="0">
                <a:ea typeface="Arial Unicode MS" panose="020B0604020202020204" pitchFamily="50" charset="-128"/>
                <a:cs typeface="Arial Unicode MS" panose="020B0604020202020204" pitchFamily="50" charset="-128"/>
              </a:rPr>
              <a:t>　</a:t>
            </a:r>
            <a:r>
              <a:rPr lang="en-US" altLang="ja-JP" sz="2400" dirty="0" smtClean="0">
                <a:ea typeface="Arial Unicode MS" panose="020B0604020202020204" pitchFamily="50" charset="-128"/>
                <a:cs typeface="Arial Unicode MS" panose="020B0604020202020204" pitchFamily="50" charset="-128"/>
              </a:rPr>
              <a:t>Zheng Ying Grace</a:t>
            </a:r>
            <a:endParaRPr kumimoji="1" lang="ja-JP" altLang="en-US" sz="2400" dirty="0">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2269062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3601724" y="4163797"/>
            <a:ext cx="1894810" cy="1517238"/>
          </a:xfrm>
          <a:prstGeom prst="rect">
            <a:avLst/>
          </a:prstGeom>
        </p:spPr>
      </p:pic>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10</a:t>
            </a:fld>
            <a:endParaRPr kumimoji="1" lang="ja-JP" altLang="en-US"/>
          </a:p>
        </p:txBody>
      </p:sp>
      <p:grpSp>
        <p:nvGrpSpPr>
          <p:cNvPr id="201" name="グループ化 200"/>
          <p:cNvGrpSpPr/>
          <p:nvPr/>
        </p:nvGrpSpPr>
        <p:grpSpPr>
          <a:xfrm>
            <a:off x="2841288" y="2134089"/>
            <a:ext cx="1757109" cy="896706"/>
            <a:chOff x="1943688" y="1102907"/>
            <a:chExt cx="6088471" cy="2961961"/>
          </a:xfrm>
        </p:grpSpPr>
        <p:grpSp>
          <p:nvGrpSpPr>
            <p:cNvPr id="202" name="グループ化 201"/>
            <p:cNvGrpSpPr/>
            <p:nvPr/>
          </p:nvGrpSpPr>
          <p:grpSpPr>
            <a:xfrm>
              <a:off x="1943688" y="1102907"/>
              <a:ext cx="6088471" cy="2961961"/>
              <a:chOff x="2022065" y="1102907"/>
              <a:chExt cx="6088471" cy="2961961"/>
            </a:xfrm>
          </p:grpSpPr>
          <p:pic>
            <p:nvPicPr>
              <p:cNvPr id="207" name="Picture 2" descr="Image result for petri dish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065" y="1102907"/>
                <a:ext cx="6088471" cy="2961961"/>
              </a:xfrm>
              <a:prstGeom prst="rect">
                <a:avLst/>
              </a:prstGeom>
              <a:noFill/>
              <a:extLst>
                <a:ext uri="{909E8E84-426E-40DD-AFC4-6F175D3DCCD1}">
                  <a14:hiddenFill xmlns:a14="http://schemas.microsoft.com/office/drawing/2010/main">
                    <a:solidFill>
                      <a:srgbClr val="FFFFFF"/>
                    </a:solidFill>
                  </a14:hiddenFill>
                </a:ext>
              </a:extLst>
            </p:spPr>
          </p:pic>
          <p:grpSp>
            <p:nvGrpSpPr>
              <p:cNvPr id="208" name="グループ化 207"/>
              <p:cNvGrpSpPr/>
              <p:nvPr/>
            </p:nvGrpSpPr>
            <p:grpSpPr>
              <a:xfrm>
                <a:off x="2186175" y="2256646"/>
                <a:ext cx="343990" cy="256903"/>
                <a:chOff x="2913017" y="1789611"/>
                <a:chExt cx="496390" cy="352698"/>
              </a:xfrm>
            </p:grpSpPr>
            <p:sp>
              <p:nvSpPr>
                <p:cNvPr id="384" name="涙形 38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円/楕円 38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9" name="グループ化 208"/>
              <p:cNvGrpSpPr/>
              <p:nvPr/>
            </p:nvGrpSpPr>
            <p:grpSpPr>
              <a:xfrm>
                <a:off x="2834639" y="1894116"/>
                <a:ext cx="351551" cy="365760"/>
                <a:chOff x="2913017" y="1789611"/>
                <a:chExt cx="496390" cy="352698"/>
              </a:xfrm>
            </p:grpSpPr>
            <p:sp>
              <p:nvSpPr>
                <p:cNvPr id="382" name="涙形 38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円/楕円 38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p:cNvGrpSpPr/>
              <p:nvPr/>
            </p:nvGrpSpPr>
            <p:grpSpPr>
              <a:xfrm>
                <a:off x="2987039" y="2063931"/>
                <a:ext cx="343990" cy="256903"/>
                <a:chOff x="2913017" y="1789611"/>
                <a:chExt cx="496390" cy="352698"/>
              </a:xfrm>
            </p:grpSpPr>
            <p:sp>
              <p:nvSpPr>
                <p:cNvPr id="380" name="涙形 37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円/楕円 38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p:cNvGrpSpPr/>
              <p:nvPr/>
            </p:nvGrpSpPr>
            <p:grpSpPr>
              <a:xfrm>
                <a:off x="3186190" y="1803400"/>
                <a:ext cx="343990" cy="256903"/>
                <a:chOff x="2913017" y="1789611"/>
                <a:chExt cx="496390" cy="352698"/>
              </a:xfrm>
            </p:grpSpPr>
            <p:sp>
              <p:nvSpPr>
                <p:cNvPr id="378" name="涙形 37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9" name="円/楕円 37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 name="グループ化 211"/>
              <p:cNvGrpSpPr/>
              <p:nvPr/>
            </p:nvGrpSpPr>
            <p:grpSpPr>
              <a:xfrm>
                <a:off x="3506207" y="1727280"/>
                <a:ext cx="343990" cy="256903"/>
                <a:chOff x="2913017" y="1789611"/>
                <a:chExt cx="496390" cy="352698"/>
              </a:xfrm>
            </p:grpSpPr>
            <p:sp>
              <p:nvSpPr>
                <p:cNvPr id="376" name="涙形 375"/>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円/楕円 376"/>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 name="グループ化 212"/>
              <p:cNvGrpSpPr/>
              <p:nvPr/>
            </p:nvGrpSpPr>
            <p:grpSpPr>
              <a:xfrm>
                <a:off x="3439656" y="1940639"/>
                <a:ext cx="343990" cy="256903"/>
                <a:chOff x="2913017" y="1789611"/>
                <a:chExt cx="496390" cy="352698"/>
              </a:xfrm>
            </p:grpSpPr>
            <p:sp>
              <p:nvSpPr>
                <p:cNvPr id="374" name="涙形 37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円/楕円 37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 name="グループ化 213"/>
              <p:cNvGrpSpPr/>
              <p:nvPr/>
            </p:nvGrpSpPr>
            <p:grpSpPr>
              <a:xfrm>
                <a:off x="3217173" y="1981359"/>
                <a:ext cx="343990" cy="256903"/>
                <a:chOff x="2913017" y="1789611"/>
                <a:chExt cx="496390" cy="352698"/>
              </a:xfrm>
            </p:grpSpPr>
            <p:sp>
              <p:nvSpPr>
                <p:cNvPr id="372" name="涙形 37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円/楕円 37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5" name="グループ化 214"/>
              <p:cNvGrpSpPr/>
              <p:nvPr/>
            </p:nvGrpSpPr>
            <p:grpSpPr>
              <a:xfrm>
                <a:off x="2576498" y="1992328"/>
                <a:ext cx="343990" cy="256903"/>
                <a:chOff x="2913017" y="1789611"/>
                <a:chExt cx="496390" cy="352698"/>
              </a:xfrm>
            </p:grpSpPr>
            <p:sp>
              <p:nvSpPr>
                <p:cNvPr id="370" name="涙形 36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 name="円/楕円 37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6" name="グループ化 215"/>
              <p:cNvGrpSpPr/>
              <p:nvPr/>
            </p:nvGrpSpPr>
            <p:grpSpPr>
              <a:xfrm>
                <a:off x="2681871" y="2161742"/>
                <a:ext cx="343990" cy="256903"/>
                <a:chOff x="2913017" y="1789611"/>
                <a:chExt cx="496390" cy="352698"/>
              </a:xfrm>
            </p:grpSpPr>
            <p:sp>
              <p:nvSpPr>
                <p:cNvPr id="368" name="涙形 36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円/楕円 36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7" name="グループ化 216"/>
              <p:cNvGrpSpPr/>
              <p:nvPr/>
            </p:nvGrpSpPr>
            <p:grpSpPr>
              <a:xfrm>
                <a:off x="2317601" y="2149565"/>
                <a:ext cx="343990" cy="256903"/>
                <a:chOff x="2913017" y="1789611"/>
                <a:chExt cx="496390" cy="352698"/>
              </a:xfrm>
            </p:grpSpPr>
            <p:sp>
              <p:nvSpPr>
                <p:cNvPr id="366" name="涙形 365"/>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円/楕円 366"/>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8" name="グループ化 217"/>
              <p:cNvGrpSpPr/>
              <p:nvPr/>
            </p:nvGrpSpPr>
            <p:grpSpPr>
              <a:xfrm>
                <a:off x="2433594" y="2370020"/>
                <a:ext cx="343990" cy="256903"/>
                <a:chOff x="2913017" y="1789611"/>
                <a:chExt cx="496390" cy="352698"/>
              </a:xfrm>
            </p:grpSpPr>
            <p:sp>
              <p:nvSpPr>
                <p:cNvPr id="364" name="涙形 36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 name="円/楕円 36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9" name="グループ化 218"/>
              <p:cNvGrpSpPr/>
              <p:nvPr/>
            </p:nvGrpSpPr>
            <p:grpSpPr>
              <a:xfrm>
                <a:off x="2605589" y="2559350"/>
                <a:ext cx="343990" cy="256903"/>
                <a:chOff x="2913017" y="1789611"/>
                <a:chExt cx="496390" cy="352698"/>
              </a:xfrm>
            </p:grpSpPr>
            <p:sp>
              <p:nvSpPr>
                <p:cNvPr id="362" name="涙形 36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3" name="円/楕円 362"/>
                <p:cNvSpPr/>
                <p:nvPr/>
              </p:nvSpPr>
              <p:spPr>
                <a:xfrm>
                  <a:off x="3030583" y="1889243"/>
                  <a:ext cx="169816"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p:cNvGrpSpPr/>
              <p:nvPr/>
            </p:nvGrpSpPr>
            <p:grpSpPr>
              <a:xfrm>
                <a:off x="3139439" y="2216331"/>
                <a:ext cx="343990" cy="256903"/>
                <a:chOff x="2913017" y="1789611"/>
                <a:chExt cx="496390" cy="352698"/>
              </a:xfrm>
            </p:grpSpPr>
            <p:sp>
              <p:nvSpPr>
                <p:cNvPr id="360" name="涙形 35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円/楕円 36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 name="グループ化 220"/>
              <p:cNvGrpSpPr/>
              <p:nvPr/>
            </p:nvGrpSpPr>
            <p:grpSpPr>
              <a:xfrm rot="18619409">
                <a:off x="2859055" y="2394775"/>
                <a:ext cx="343990" cy="256903"/>
                <a:chOff x="2913017" y="1789611"/>
                <a:chExt cx="496390" cy="352698"/>
              </a:xfrm>
            </p:grpSpPr>
            <p:sp>
              <p:nvSpPr>
                <p:cNvPr id="358" name="涙形 35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 name="グループ化 221"/>
              <p:cNvGrpSpPr/>
              <p:nvPr/>
            </p:nvGrpSpPr>
            <p:grpSpPr>
              <a:xfrm>
                <a:off x="2859386" y="2672478"/>
                <a:ext cx="343990" cy="256903"/>
                <a:chOff x="2913017" y="1789611"/>
                <a:chExt cx="496390" cy="352698"/>
              </a:xfrm>
            </p:grpSpPr>
            <p:sp>
              <p:nvSpPr>
                <p:cNvPr id="356" name="涙形 355"/>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円/楕円 356"/>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 name="グループ化 222"/>
              <p:cNvGrpSpPr/>
              <p:nvPr/>
            </p:nvGrpSpPr>
            <p:grpSpPr>
              <a:xfrm>
                <a:off x="3042777" y="2449287"/>
                <a:ext cx="343990" cy="256903"/>
                <a:chOff x="2913017" y="1789611"/>
                <a:chExt cx="496390" cy="352698"/>
              </a:xfrm>
            </p:grpSpPr>
            <p:sp>
              <p:nvSpPr>
                <p:cNvPr id="354" name="涙形 35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円/楕円 35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4" name="グループ化 223"/>
              <p:cNvGrpSpPr/>
              <p:nvPr/>
            </p:nvGrpSpPr>
            <p:grpSpPr>
              <a:xfrm>
                <a:off x="3082501" y="2631521"/>
                <a:ext cx="343990" cy="256903"/>
                <a:chOff x="2913017" y="1789611"/>
                <a:chExt cx="496390" cy="352698"/>
              </a:xfrm>
            </p:grpSpPr>
            <p:sp>
              <p:nvSpPr>
                <p:cNvPr id="352" name="涙形 35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円/楕円 35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5" name="グループ化 224"/>
              <p:cNvGrpSpPr/>
              <p:nvPr/>
            </p:nvGrpSpPr>
            <p:grpSpPr>
              <a:xfrm>
                <a:off x="3291839" y="2368731"/>
                <a:ext cx="343990" cy="256903"/>
                <a:chOff x="2913017" y="1789611"/>
                <a:chExt cx="496390" cy="352698"/>
              </a:xfrm>
            </p:grpSpPr>
            <p:sp>
              <p:nvSpPr>
                <p:cNvPr id="350" name="涙形 34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円/楕円 35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p:cNvGrpSpPr/>
              <p:nvPr/>
            </p:nvGrpSpPr>
            <p:grpSpPr>
              <a:xfrm>
                <a:off x="3474523" y="2147871"/>
                <a:ext cx="343990" cy="256903"/>
                <a:chOff x="2913017" y="1789611"/>
                <a:chExt cx="496390" cy="352698"/>
              </a:xfrm>
            </p:grpSpPr>
            <p:sp>
              <p:nvSpPr>
                <p:cNvPr id="348" name="涙形 34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9" name="円/楕円 34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7" name="グループ化 226"/>
              <p:cNvGrpSpPr/>
              <p:nvPr/>
            </p:nvGrpSpPr>
            <p:grpSpPr>
              <a:xfrm>
                <a:off x="3783646" y="1684462"/>
                <a:ext cx="343990" cy="256903"/>
                <a:chOff x="2913017" y="1789611"/>
                <a:chExt cx="496390" cy="352698"/>
              </a:xfrm>
            </p:grpSpPr>
            <p:sp>
              <p:nvSpPr>
                <p:cNvPr id="346" name="涙形 345"/>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円/楕円 346"/>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p:cNvGrpSpPr/>
              <p:nvPr/>
            </p:nvGrpSpPr>
            <p:grpSpPr>
              <a:xfrm>
                <a:off x="3444239" y="2521131"/>
                <a:ext cx="343990" cy="256903"/>
                <a:chOff x="2913017" y="1789611"/>
                <a:chExt cx="496390" cy="352698"/>
              </a:xfrm>
            </p:grpSpPr>
            <p:sp>
              <p:nvSpPr>
                <p:cNvPr id="344" name="涙形 34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円/楕円 34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9" name="グループ化 228"/>
              <p:cNvGrpSpPr/>
              <p:nvPr/>
            </p:nvGrpSpPr>
            <p:grpSpPr>
              <a:xfrm>
                <a:off x="3766282" y="1879268"/>
                <a:ext cx="343990" cy="256903"/>
                <a:chOff x="2913017" y="1789611"/>
                <a:chExt cx="496390" cy="352698"/>
              </a:xfrm>
            </p:grpSpPr>
            <p:sp>
              <p:nvSpPr>
                <p:cNvPr id="342" name="涙形 34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円/楕円 34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0" name="グループ化 229"/>
              <p:cNvGrpSpPr/>
              <p:nvPr/>
            </p:nvGrpSpPr>
            <p:grpSpPr>
              <a:xfrm>
                <a:off x="3755145" y="2085622"/>
                <a:ext cx="343990" cy="256903"/>
                <a:chOff x="2913017" y="1789611"/>
                <a:chExt cx="496390" cy="352698"/>
              </a:xfrm>
            </p:grpSpPr>
            <p:sp>
              <p:nvSpPr>
                <p:cNvPr id="340" name="涙形 33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1" name="グループ化 230"/>
              <p:cNvGrpSpPr/>
              <p:nvPr/>
            </p:nvGrpSpPr>
            <p:grpSpPr>
              <a:xfrm>
                <a:off x="3188138" y="2765214"/>
                <a:ext cx="343990" cy="256903"/>
                <a:chOff x="2913017" y="1789611"/>
                <a:chExt cx="496390" cy="352698"/>
              </a:xfrm>
            </p:grpSpPr>
            <p:sp>
              <p:nvSpPr>
                <p:cNvPr id="338" name="涙形 33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円/楕円 33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2" name="グループ化 231"/>
              <p:cNvGrpSpPr/>
              <p:nvPr/>
            </p:nvGrpSpPr>
            <p:grpSpPr>
              <a:xfrm>
                <a:off x="4824990" y="2316270"/>
                <a:ext cx="366341" cy="256903"/>
                <a:chOff x="4465651" y="1089906"/>
                <a:chExt cx="528643" cy="352698"/>
              </a:xfrm>
            </p:grpSpPr>
            <p:sp>
              <p:nvSpPr>
                <p:cNvPr id="336" name="涙形 335"/>
                <p:cNvSpPr/>
                <p:nvPr/>
              </p:nvSpPr>
              <p:spPr>
                <a:xfrm>
                  <a:off x="4497904" y="1089906"/>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円/楕円 336"/>
                <p:cNvSpPr/>
                <p:nvPr/>
              </p:nvSpPr>
              <p:spPr>
                <a:xfrm>
                  <a:off x="4465651" y="1135627"/>
                  <a:ext cx="169816" cy="13062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3" name="グループ化 232"/>
              <p:cNvGrpSpPr/>
              <p:nvPr/>
            </p:nvGrpSpPr>
            <p:grpSpPr>
              <a:xfrm>
                <a:off x="3626923" y="2298335"/>
                <a:ext cx="343990" cy="256903"/>
                <a:chOff x="2913017" y="1789611"/>
                <a:chExt cx="496390" cy="352698"/>
              </a:xfrm>
            </p:grpSpPr>
            <p:sp>
              <p:nvSpPr>
                <p:cNvPr id="334" name="涙形 33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円/楕円 33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4" name="グループ化 233"/>
              <p:cNvGrpSpPr/>
              <p:nvPr/>
            </p:nvGrpSpPr>
            <p:grpSpPr>
              <a:xfrm>
                <a:off x="6532003" y="2256647"/>
                <a:ext cx="343990" cy="258438"/>
                <a:chOff x="2907564" y="1683001"/>
                <a:chExt cx="496390" cy="354805"/>
              </a:xfrm>
            </p:grpSpPr>
            <p:sp>
              <p:nvSpPr>
                <p:cNvPr id="332" name="涙形 331"/>
                <p:cNvSpPr/>
                <p:nvPr/>
              </p:nvSpPr>
              <p:spPr>
                <a:xfrm>
                  <a:off x="2907564" y="168300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円/楕円 33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5" name="グループ化 234"/>
              <p:cNvGrpSpPr/>
              <p:nvPr/>
            </p:nvGrpSpPr>
            <p:grpSpPr>
              <a:xfrm rot="2819328">
                <a:off x="6393716" y="2075965"/>
                <a:ext cx="343990" cy="256903"/>
                <a:chOff x="2913017" y="1789611"/>
                <a:chExt cx="496390" cy="352698"/>
              </a:xfrm>
            </p:grpSpPr>
            <p:sp>
              <p:nvSpPr>
                <p:cNvPr id="330" name="涙形 32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円/楕円 33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p:cNvGrpSpPr/>
              <p:nvPr/>
            </p:nvGrpSpPr>
            <p:grpSpPr>
              <a:xfrm>
                <a:off x="6242639" y="2300533"/>
                <a:ext cx="343990" cy="256903"/>
                <a:chOff x="2913017" y="1789611"/>
                <a:chExt cx="496390" cy="352698"/>
              </a:xfrm>
            </p:grpSpPr>
            <p:sp>
              <p:nvSpPr>
                <p:cNvPr id="328" name="涙形 32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円/楕円 32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7" name="グループ化 236"/>
              <p:cNvGrpSpPr/>
              <p:nvPr/>
            </p:nvGrpSpPr>
            <p:grpSpPr>
              <a:xfrm>
                <a:off x="6085160" y="2118957"/>
                <a:ext cx="343990" cy="256903"/>
                <a:chOff x="2913017" y="1789611"/>
                <a:chExt cx="496390" cy="352698"/>
              </a:xfrm>
            </p:grpSpPr>
            <p:sp>
              <p:nvSpPr>
                <p:cNvPr id="326" name="涙形 325"/>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円/楕円 326"/>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8" name="グループ化 237"/>
              <p:cNvGrpSpPr/>
              <p:nvPr/>
            </p:nvGrpSpPr>
            <p:grpSpPr>
              <a:xfrm rot="2475476">
                <a:off x="6017679" y="1907497"/>
                <a:ext cx="343990" cy="256903"/>
                <a:chOff x="2913017" y="1789611"/>
                <a:chExt cx="496390" cy="352698"/>
              </a:xfrm>
            </p:grpSpPr>
            <p:sp>
              <p:nvSpPr>
                <p:cNvPr id="324" name="涙形 32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円/楕円 32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9" name="グループ化 238"/>
              <p:cNvGrpSpPr/>
              <p:nvPr/>
            </p:nvGrpSpPr>
            <p:grpSpPr>
              <a:xfrm rot="1444674">
                <a:off x="5687511" y="1805849"/>
                <a:ext cx="343990" cy="256903"/>
                <a:chOff x="2913017" y="1789611"/>
                <a:chExt cx="496390" cy="352698"/>
              </a:xfrm>
            </p:grpSpPr>
            <p:sp>
              <p:nvSpPr>
                <p:cNvPr id="322" name="涙形 32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円/楕円 32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0" name="グループ化 239"/>
              <p:cNvGrpSpPr/>
              <p:nvPr/>
            </p:nvGrpSpPr>
            <p:grpSpPr>
              <a:xfrm>
                <a:off x="6318647" y="2479817"/>
                <a:ext cx="343990" cy="256903"/>
                <a:chOff x="2913017" y="1789611"/>
                <a:chExt cx="496390" cy="352698"/>
              </a:xfrm>
            </p:grpSpPr>
            <p:sp>
              <p:nvSpPr>
                <p:cNvPr id="320" name="涙形 31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円/楕円 32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1" name="グループ化 240"/>
              <p:cNvGrpSpPr/>
              <p:nvPr/>
            </p:nvGrpSpPr>
            <p:grpSpPr>
              <a:xfrm>
                <a:off x="5443135" y="2103469"/>
                <a:ext cx="343990" cy="256903"/>
                <a:chOff x="2913017" y="1789611"/>
                <a:chExt cx="496390" cy="352698"/>
              </a:xfrm>
            </p:grpSpPr>
            <p:sp>
              <p:nvSpPr>
                <p:cNvPr id="318" name="涙形 31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円/楕円 31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2" name="グループ化 241"/>
              <p:cNvGrpSpPr/>
              <p:nvPr/>
            </p:nvGrpSpPr>
            <p:grpSpPr>
              <a:xfrm>
                <a:off x="6057581" y="2588087"/>
                <a:ext cx="343990" cy="256903"/>
                <a:chOff x="2913017" y="1789611"/>
                <a:chExt cx="496390" cy="352698"/>
              </a:xfrm>
            </p:grpSpPr>
            <p:sp>
              <p:nvSpPr>
                <p:cNvPr id="316" name="涙形 315"/>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円/楕円 316"/>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3" name="グループ化 242"/>
              <p:cNvGrpSpPr/>
              <p:nvPr/>
            </p:nvGrpSpPr>
            <p:grpSpPr>
              <a:xfrm rot="2843708">
                <a:off x="5987647" y="2427567"/>
                <a:ext cx="343990" cy="256903"/>
                <a:chOff x="2913017" y="1789611"/>
                <a:chExt cx="496390" cy="352698"/>
              </a:xfrm>
            </p:grpSpPr>
            <p:sp>
              <p:nvSpPr>
                <p:cNvPr id="314" name="涙形 31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円/楕円 31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p:cNvGrpSpPr/>
              <p:nvPr/>
            </p:nvGrpSpPr>
            <p:grpSpPr>
              <a:xfrm>
                <a:off x="5789956" y="2188079"/>
                <a:ext cx="343990" cy="256903"/>
                <a:chOff x="2913017" y="1789611"/>
                <a:chExt cx="496390" cy="352698"/>
              </a:xfrm>
            </p:grpSpPr>
            <p:sp>
              <p:nvSpPr>
                <p:cNvPr id="312" name="涙形 31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円/楕円 31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p:cNvGrpSpPr/>
              <p:nvPr/>
            </p:nvGrpSpPr>
            <p:grpSpPr>
              <a:xfrm>
                <a:off x="5647795" y="2712719"/>
                <a:ext cx="343990" cy="256903"/>
                <a:chOff x="2913017" y="1789611"/>
                <a:chExt cx="496390" cy="352698"/>
              </a:xfrm>
            </p:grpSpPr>
            <p:sp>
              <p:nvSpPr>
                <p:cNvPr id="310" name="涙形 30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円/楕円 31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6" name="グループ化 245"/>
              <p:cNvGrpSpPr/>
              <p:nvPr/>
            </p:nvGrpSpPr>
            <p:grpSpPr>
              <a:xfrm>
                <a:off x="5726588" y="2571285"/>
                <a:ext cx="343990" cy="256903"/>
                <a:chOff x="2913017" y="1789611"/>
                <a:chExt cx="496390" cy="352698"/>
              </a:xfrm>
            </p:grpSpPr>
            <p:sp>
              <p:nvSpPr>
                <p:cNvPr id="308" name="涙形 30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円/楕円 30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7" name="グループ化 246"/>
              <p:cNvGrpSpPr/>
              <p:nvPr/>
            </p:nvGrpSpPr>
            <p:grpSpPr>
              <a:xfrm>
                <a:off x="5699432" y="1993159"/>
                <a:ext cx="343990" cy="256903"/>
                <a:chOff x="2913017" y="1789611"/>
                <a:chExt cx="496390" cy="352698"/>
              </a:xfrm>
            </p:grpSpPr>
            <p:sp>
              <p:nvSpPr>
                <p:cNvPr id="306" name="涙形 305"/>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円/楕円 306"/>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8" name="グループ化 247"/>
              <p:cNvGrpSpPr/>
              <p:nvPr/>
            </p:nvGrpSpPr>
            <p:grpSpPr>
              <a:xfrm>
                <a:off x="5660290" y="2374534"/>
                <a:ext cx="343990" cy="256903"/>
                <a:chOff x="2913017" y="1789611"/>
                <a:chExt cx="496390" cy="352698"/>
              </a:xfrm>
            </p:grpSpPr>
            <p:sp>
              <p:nvSpPr>
                <p:cNvPr id="304" name="涙形 30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円/楕円 30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9" name="グループ化 248"/>
              <p:cNvGrpSpPr/>
              <p:nvPr/>
            </p:nvGrpSpPr>
            <p:grpSpPr>
              <a:xfrm>
                <a:off x="5390707" y="1881289"/>
                <a:ext cx="343990" cy="256903"/>
                <a:chOff x="2913017" y="1789611"/>
                <a:chExt cx="496390" cy="352698"/>
              </a:xfrm>
            </p:grpSpPr>
            <p:sp>
              <p:nvSpPr>
                <p:cNvPr id="302" name="涙形 30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円/楕円 30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 name="グループ化 249"/>
              <p:cNvGrpSpPr/>
              <p:nvPr/>
            </p:nvGrpSpPr>
            <p:grpSpPr>
              <a:xfrm rot="1411661">
                <a:off x="4790992" y="2543894"/>
                <a:ext cx="343990" cy="256903"/>
                <a:chOff x="2913017" y="1789611"/>
                <a:chExt cx="496390" cy="352698"/>
              </a:xfrm>
            </p:grpSpPr>
            <p:sp>
              <p:nvSpPr>
                <p:cNvPr id="300" name="涙形 29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円/楕円 30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1" name="グループ化 250"/>
              <p:cNvGrpSpPr/>
              <p:nvPr/>
            </p:nvGrpSpPr>
            <p:grpSpPr>
              <a:xfrm>
                <a:off x="5380637" y="2626818"/>
                <a:ext cx="343990" cy="256903"/>
                <a:chOff x="2913017" y="1789611"/>
                <a:chExt cx="496390" cy="352698"/>
              </a:xfrm>
            </p:grpSpPr>
            <p:sp>
              <p:nvSpPr>
                <p:cNvPr id="298" name="涙形 29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円/楕円 29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p:cNvGrpSpPr/>
              <p:nvPr/>
            </p:nvGrpSpPr>
            <p:grpSpPr>
              <a:xfrm rot="20908890">
                <a:off x="5402823" y="2401272"/>
                <a:ext cx="343990" cy="256903"/>
                <a:chOff x="2913017" y="1789611"/>
                <a:chExt cx="496390" cy="352698"/>
              </a:xfrm>
            </p:grpSpPr>
            <p:sp>
              <p:nvSpPr>
                <p:cNvPr id="296" name="涙形 295"/>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円/楕円 296"/>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p:cNvGrpSpPr/>
              <p:nvPr/>
            </p:nvGrpSpPr>
            <p:grpSpPr>
              <a:xfrm>
                <a:off x="5298296" y="2805218"/>
                <a:ext cx="343990" cy="256903"/>
                <a:chOff x="2913017" y="1789611"/>
                <a:chExt cx="496390" cy="352698"/>
              </a:xfrm>
            </p:grpSpPr>
            <p:sp>
              <p:nvSpPr>
                <p:cNvPr id="294" name="涙形 29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円/楕円 29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4" name="グループ化 253"/>
              <p:cNvGrpSpPr/>
              <p:nvPr/>
            </p:nvGrpSpPr>
            <p:grpSpPr>
              <a:xfrm>
                <a:off x="5089175" y="1918823"/>
                <a:ext cx="343990" cy="256903"/>
                <a:chOff x="2913017" y="1789611"/>
                <a:chExt cx="496390" cy="352698"/>
              </a:xfrm>
            </p:grpSpPr>
            <p:sp>
              <p:nvSpPr>
                <p:cNvPr id="292" name="涙形 29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円/楕円 29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5" name="グループ化 254"/>
              <p:cNvGrpSpPr/>
              <p:nvPr/>
            </p:nvGrpSpPr>
            <p:grpSpPr>
              <a:xfrm>
                <a:off x="5533037" y="2779218"/>
                <a:ext cx="343990" cy="256903"/>
                <a:chOff x="2913017" y="1789611"/>
                <a:chExt cx="496390" cy="352698"/>
              </a:xfrm>
            </p:grpSpPr>
            <p:sp>
              <p:nvSpPr>
                <p:cNvPr id="290" name="涙形 28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円/楕円 29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6" name="グループ化 255"/>
              <p:cNvGrpSpPr/>
              <p:nvPr/>
            </p:nvGrpSpPr>
            <p:grpSpPr>
              <a:xfrm>
                <a:off x="5241575" y="2071223"/>
                <a:ext cx="343990" cy="256903"/>
                <a:chOff x="2913017" y="1789611"/>
                <a:chExt cx="496390" cy="352698"/>
              </a:xfrm>
            </p:grpSpPr>
            <p:sp>
              <p:nvSpPr>
                <p:cNvPr id="288" name="涙形 28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円/楕円 28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7" name="グループ化 256"/>
              <p:cNvGrpSpPr/>
              <p:nvPr/>
            </p:nvGrpSpPr>
            <p:grpSpPr>
              <a:xfrm>
                <a:off x="5241827" y="1717425"/>
                <a:ext cx="343990" cy="256903"/>
                <a:chOff x="3252945" y="1789236"/>
                <a:chExt cx="496390" cy="352698"/>
              </a:xfrm>
            </p:grpSpPr>
            <p:sp>
              <p:nvSpPr>
                <p:cNvPr id="286" name="涙形 285"/>
                <p:cNvSpPr/>
                <p:nvPr/>
              </p:nvSpPr>
              <p:spPr>
                <a:xfrm rot="1887013">
                  <a:off x="3252945" y="1789236"/>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円/楕円 286"/>
                <p:cNvSpPr/>
                <p:nvPr/>
              </p:nvSpPr>
              <p:spPr>
                <a:xfrm>
                  <a:off x="3451288" y="1872257"/>
                  <a:ext cx="169816"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8" name="グループ化 257"/>
              <p:cNvGrpSpPr/>
              <p:nvPr/>
            </p:nvGrpSpPr>
            <p:grpSpPr>
              <a:xfrm>
                <a:off x="5393975" y="2223623"/>
                <a:ext cx="343990" cy="256903"/>
                <a:chOff x="2913017" y="1789611"/>
                <a:chExt cx="496390" cy="352698"/>
              </a:xfrm>
            </p:grpSpPr>
            <p:sp>
              <p:nvSpPr>
                <p:cNvPr id="284" name="涙形 28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円/楕円 28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9" name="グループ化 258"/>
              <p:cNvGrpSpPr/>
              <p:nvPr/>
            </p:nvGrpSpPr>
            <p:grpSpPr>
              <a:xfrm>
                <a:off x="5049958" y="2310042"/>
                <a:ext cx="343990" cy="256903"/>
                <a:chOff x="2913017" y="1789611"/>
                <a:chExt cx="496390" cy="352698"/>
              </a:xfrm>
            </p:grpSpPr>
            <p:sp>
              <p:nvSpPr>
                <p:cNvPr id="282" name="涙形 28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円/楕円 28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 name="グループ化 259"/>
              <p:cNvGrpSpPr/>
              <p:nvPr/>
            </p:nvGrpSpPr>
            <p:grpSpPr>
              <a:xfrm>
                <a:off x="5074925" y="2556600"/>
                <a:ext cx="343990" cy="256903"/>
                <a:chOff x="2913017" y="1789611"/>
                <a:chExt cx="496390" cy="352698"/>
              </a:xfrm>
            </p:grpSpPr>
            <p:sp>
              <p:nvSpPr>
                <p:cNvPr id="280" name="涙形 27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円/楕円 28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1" name="グループ化 260"/>
              <p:cNvGrpSpPr/>
              <p:nvPr/>
            </p:nvGrpSpPr>
            <p:grpSpPr>
              <a:xfrm>
                <a:off x="5012854" y="2821920"/>
                <a:ext cx="343990" cy="256903"/>
                <a:chOff x="2913017" y="1789611"/>
                <a:chExt cx="496390" cy="352698"/>
              </a:xfrm>
            </p:grpSpPr>
            <p:sp>
              <p:nvSpPr>
                <p:cNvPr id="278" name="涙形 27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円/楕円 27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p:cNvGrpSpPr/>
              <p:nvPr/>
            </p:nvGrpSpPr>
            <p:grpSpPr>
              <a:xfrm>
                <a:off x="4894306" y="2113767"/>
                <a:ext cx="343990" cy="256903"/>
                <a:chOff x="2913017" y="1789611"/>
                <a:chExt cx="496390" cy="352698"/>
              </a:xfrm>
            </p:grpSpPr>
            <p:sp>
              <p:nvSpPr>
                <p:cNvPr id="276" name="涙形 275"/>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円/楕円 276"/>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3" name="グループ化 262"/>
              <p:cNvGrpSpPr/>
              <p:nvPr/>
            </p:nvGrpSpPr>
            <p:grpSpPr>
              <a:xfrm rot="1411661">
                <a:off x="4616309" y="2722397"/>
                <a:ext cx="343990" cy="256903"/>
                <a:chOff x="2913017" y="1789611"/>
                <a:chExt cx="496390" cy="352698"/>
              </a:xfrm>
            </p:grpSpPr>
            <p:sp>
              <p:nvSpPr>
                <p:cNvPr id="274" name="涙形 273"/>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4" name="グループ化 263"/>
              <p:cNvGrpSpPr/>
              <p:nvPr/>
            </p:nvGrpSpPr>
            <p:grpSpPr>
              <a:xfrm rot="1411661">
                <a:off x="4457661" y="2892257"/>
                <a:ext cx="343990" cy="256903"/>
                <a:chOff x="2913017" y="1789611"/>
                <a:chExt cx="496390" cy="352698"/>
              </a:xfrm>
            </p:grpSpPr>
            <p:sp>
              <p:nvSpPr>
                <p:cNvPr id="272" name="涙形 271"/>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円/楕円 272"/>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5" name="グループ化 264"/>
              <p:cNvGrpSpPr/>
              <p:nvPr/>
            </p:nvGrpSpPr>
            <p:grpSpPr>
              <a:xfrm rot="1411661">
                <a:off x="4734152" y="2852728"/>
                <a:ext cx="343990" cy="256903"/>
                <a:chOff x="2913017" y="1789611"/>
                <a:chExt cx="496390" cy="352698"/>
              </a:xfrm>
            </p:grpSpPr>
            <p:sp>
              <p:nvSpPr>
                <p:cNvPr id="270" name="涙形 269"/>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円/楕円 270"/>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6" name="グループ化 265"/>
              <p:cNvGrpSpPr/>
              <p:nvPr/>
            </p:nvGrpSpPr>
            <p:grpSpPr>
              <a:xfrm rot="1411661">
                <a:off x="3984905" y="1708202"/>
                <a:ext cx="324478" cy="201983"/>
                <a:chOff x="2913017" y="1789611"/>
                <a:chExt cx="496390" cy="352698"/>
              </a:xfrm>
            </p:grpSpPr>
            <p:sp>
              <p:nvSpPr>
                <p:cNvPr id="268" name="涙形 267"/>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円/楕円 268"/>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7" name="直角三角形 266"/>
              <p:cNvSpPr/>
              <p:nvPr/>
            </p:nvSpPr>
            <p:spPr>
              <a:xfrm>
                <a:off x="3068510" y="3022117"/>
                <a:ext cx="858613" cy="152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3" name="涙形 202"/>
            <p:cNvSpPr/>
            <p:nvPr/>
          </p:nvSpPr>
          <p:spPr>
            <a:xfrm>
              <a:off x="4116029" y="1679062"/>
              <a:ext cx="343990" cy="256903"/>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涙形 203"/>
            <p:cNvSpPr/>
            <p:nvPr/>
          </p:nvSpPr>
          <p:spPr>
            <a:xfrm>
              <a:off x="3960376" y="1900811"/>
              <a:ext cx="343990" cy="256903"/>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円/楕円 204"/>
            <p:cNvSpPr/>
            <p:nvPr/>
          </p:nvSpPr>
          <p:spPr>
            <a:xfrm>
              <a:off x="4241246" y="1740712"/>
              <a:ext cx="117680" cy="9514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円/楕円 205"/>
            <p:cNvSpPr/>
            <p:nvPr/>
          </p:nvSpPr>
          <p:spPr>
            <a:xfrm>
              <a:off x="4109084" y="1935692"/>
              <a:ext cx="117680" cy="9514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74" name="図 573"/>
          <p:cNvPicPr>
            <a:picLocks noChangeAspect="1"/>
          </p:cNvPicPr>
          <p:nvPr/>
        </p:nvPicPr>
        <p:blipFill rotWithShape="1">
          <a:blip r:embed="rId5"/>
          <a:srcRect t="17908" r="13062"/>
          <a:stretch/>
        </p:blipFill>
        <p:spPr>
          <a:xfrm>
            <a:off x="5075517" y="1478725"/>
            <a:ext cx="1539954" cy="1572670"/>
          </a:xfrm>
          <a:prstGeom prst="rect">
            <a:avLst/>
          </a:prstGeom>
        </p:spPr>
      </p:pic>
      <p:pic>
        <p:nvPicPr>
          <p:cNvPr id="610" name="図 609"/>
          <p:cNvPicPr>
            <a:picLocks noChangeAspect="1"/>
          </p:cNvPicPr>
          <p:nvPr/>
        </p:nvPicPr>
        <p:blipFill>
          <a:blip r:embed="rId6"/>
          <a:stretch>
            <a:fillRect/>
          </a:stretch>
        </p:blipFill>
        <p:spPr>
          <a:xfrm>
            <a:off x="589161" y="4758412"/>
            <a:ext cx="1881968" cy="873049"/>
          </a:xfrm>
          <a:prstGeom prst="rect">
            <a:avLst/>
          </a:prstGeom>
        </p:spPr>
      </p:pic>
      <p:sp>
        <p:nvSpPr>
          <p:cNvPr id="386" name="テキスト ボックス 385"/>
          <p:cNvSpPr txBox="1"/>
          <p:nvPr/>
        </p:nvSpPr>
        <p:spPr>
          <a:xfrm>
            <a:off x="274140" y="3152492"/>
            <a:ext cx="3092230" cy="605294"/>
          </a:xfrm>
          <a:prstGeom prst="rect">
            <a:avLst/>
          </a:prstGeom>
          <a:noFill/>
        </p:spPr>
        <p:txBody>
          <a:bodyPr wrap="square" rtlCol="0">
            <a:spAutoFit/>
          </a:bodyPr>
          <a:lstStyle/>
          <a:p>
            <a:pPr>
              <a:lnSpc>
                <a:spcPts val="2000"/>
              </a:lnSpc>
            </a:pPr>
            <a:r>
              <a:rPr kumimoji="1" lang="en-US" altLang="ja-JP" sz="2000" dirty="0" smtClean="0"/>
              <a:t>Silicon mold inserted</a:t>
            </a:r>
          </a:p>
          <a:p>
            <a:pPr>
              <a:lnSpc>
                <a:spcPts val="2000"/>
              </a:lnSpc>
            </a:pPr>
            <a:r>
              <a:rPr kumimoji="1" lang="en-US" altLang="ja-JP" sz="2000" dirty="0" smtClean="0"/>
              <a:t>before cell seeding</a:t>
            </a:r>
            <a:endParaRPr kumimoji="1" lang="ja-JP" altLang="en-US" sz="2000" dirty="0"/>
          </a:p>
        </p:txBody>
      </p:sp>
      <p:sp>
        <p:nvSpPr>
          <p:cNvPr id="387" name="テキスト ボックス 386"/>
          <p:cNvSpPr txBox="1"/>
          <p:nvPr/>
        </p:nvSpPr>
        <p:spPr>
          <a:xfrm>
            <a:off x="3003430" y="3156871"/>
            <a:ext cx="1859662" cy="400110"/>
          </a:xfrm>
          <a:prstGeom prst="rect">
            <a:avLst/>
          </a:prstGeom>
          <a:noFill/>
        </p:spPr>
        <p:txBody>
          <a:bodyPr wrap="square" rtlCol="0">
            <a:spAutoFit/>
          </a:bodyPr>
          <a:lstStyle/>
          <a:p>
            <a:r>
              <a:rPr lang="en-US" altLang="ja-JP" sz="2000" dirty="0" smtClean="0"/>
              <a:t>Mold removed</a:t>
            </a:r>
            <a:endParaRPr kumimoji="1" lang="ja-JP" altLang="en-US" sz="2000" dirty="0"/>
          </a:p>
        </p:txBody>
      </p:sp>
      <p:sp>
        <p:nvSpPr>
          <p:cNvPr id="388" name="テキスト ボックス 387"/>
          <p:cNvSpPr txBox="1"/>
          <p:nvPr/>
        </p:nvSpPr>
        <p:spPr>
          <a:xfrm>
            <a:off x="7191719" y="3091843"/>
            <a:ext cx="1836082" cy="605294"/>
          </a:xfrm>
          <a:prstGeom prst="rect">
            <a:avLst/>
          </a:prstGeom>
          <a:noFill/>
        </p:spPr>
        <p:txBody>
          <a:bodyPr wrap="square" rtlCol="0">
            <a:spAutoFit/>
          </a:bodyPr>
          <a:lstStyle/>
          <a:p>
            <a:pPr algn="ctr">
              <a:lnSpc>
                <a:spcPts val="2000"/>
              </a:lnSpc>
            </a:pPr>
            <a:r>
              <a:rPr lang="en-US" altLang="ja-JP" sz="2000" b="1" dirty="0" smtClean="0">
                <a:solidFill>
                  <a:srgbClr val="FF0000"/>
                </a:solidFill>
              </a:rPr>
              <a:t>Wound closure</a:t>
            </a:r>
          </a:p>
          <a:p>
            <a:pPr algn="ctr">
              <a:lnSpc>
                <a:spcPts val="2000"/>
              </a:lnSpc>
            </a:pPr>
            <a:r>
              <a:rPr kumimoji="1" lang="en-US" altLang="ja-JP" sz="2000" b="1" dirty="0" smtClean="0">
                <a:solidFill>
                  <a:srgbClr val="FF0000"/>
                </a:solidFill>
              </a:rPr>
              <a:t>observations</a:t>
            </a:r>
            <a:endParaRPr kumimoji="1" lang="ja-JP" altLang="en-US" sz="2000" b="1" dirty="0">
              <a:solidFill>
                <a:srgbClr val="FF0000"/>
              </a:solidFill>
            </a:endParaRPr>
          </a:p>
        </p:txBody>
      </p:sp>
      <p:sp>
        <p:nvSpPr>
          <p:cNvPr id="389" name="テキスト ボックス 388"/>
          <p:cNvSpPr txBox="1"/>
          <p:nvPr/>
        </p:nvSpPr>
        <p:spPr>
          <a:xfrm>
            <a:off x="591972" y="5721136"/>
            <a:ext cx="2322528" cy="605294"/>
          </a:xfrm>
          <a:prstGeom prst="rect">
            <a:avLst/>
          </a:prstGeom>
          <a:noFill/>
        </p:spPr>
        <p:txBody>
          <a:bodyPr wrap="square" rtlCol="0">
            <a:spAutoFit/>
          </a:bodyPr>
          <a:lstStyle/>
          <a:p>
            <a:pPr>
              <a:lnSpc>
                <a:spcPts val="2000"/>
              </a:lnSpc>
            </a:pPr>
            <a:r>
              <a:rPr kumimoji="1" lang="en-US" altLang="ja-JP" sz="2000" dirty="0" smtClean="0"/>
              <a:t>Gels added via double syringes</a:t>
            </a:r>
            <a:endParaRPr kumimoji="1" lang="ja-JP" altLang="en-US" sz="2000" dirty="0"/>
          </a:p>
        </p:txBody>
      </p:sp>
      <p:sp>
        <p:nvSpPr>
          <p:cNvPr id="393"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vitro </a:t>
            </a:r>
            <a:r>
              <a:rPr lang="en-US" altLang="ja-JP" sz="3600" u="sng" dirty="0" smtClean="0">
                <a:latin typeface="+mn-lt"/>
              </a:rPr>
              <a:t>evaluation of cell migration</a:t>
            </a:r>
            <a:endParaRPr lang="ja-JP" altLang="en-US" sz="3600" u="sng" dirty="0">
              <a:solidFill>
                <a:srgbClr val="000066"/>
              </a:solidFill>
              <a:latin typeface="+mn-lt"/>
            </a:endParaRPr>
          </a:p>
        </p:txBody>
      </p:sp>
      <p:sp>
        <p:nvSpPr>
          <p:cNvPr id="24" name="テキスト ボックス 23"/>
          <p:cNvSpPr txBox="1"/>
          <p:nvPr/>
        </p:nvSpPr>
        <p:spPr>
          <a:xfrm>
            <a:off x="3064816" y="1793537"/>
            <a:ext cx="1458244" cy="369332"/>
          </a:xfrm>
          <a:prstGeom prst="rect">
            <a:avLst/>
          </a:prstGeom>
          <a:noFill/>
        </p:spPr>
        <p:txBody>
          <a:bodyPr wrap="square" rtlCol="0">
            <a:spAutoFit/>
          </a:bodyPr>
          <a:lstStyle/>
          <a:p>
            <a:r>
              <a:rPr kumimoji="1" lang="en-US" altLang="ja-JP" dirty="0" smtClean="0"/>
              <a:t>Width≈1mm</a:t>
            </a:r>
            <a:endParaRPr kumimoji="1" lang="ja-JP" altLang="en-US" dirty="0"/>
          </a:p>
        </p:txBody>
      </p:sp>
      <p:pic>
        <p:nvPicPr>
          <p:cNvPr id="2" name="図 1"/>
          <p:cNvPicPr>
            <a:picLocks noChangeAspect="1"/>
          </p:cNvPicPr>
          <p:nvPr/>
        </p:nvPicPr>
        <p:blipFill rotWithShape="1">
          <a:blip r:embed="rId7"/>
          <a:srcRect l="18261" t="13880" r="-1" b="3285"/>
          <a:stretch/>
        </p:blipFill>
        <p:spPr>
          <a:xfrm>
            <a:off x="727988" y="1719601"/>
            <a:ext cx="1294191" cy="1222638"/>
          </a:xfrm>
          <a:prstGeom prst="rect">
            <a:avLst/>
          </a:prstGeom>
        </p:spPr>
      </p:pic>
      <p:sp>
        <p:nvSpPr>
          <p:cNvPr id="394" name="テキスト ボックス 393"/>
          <p:cNvSpPr txBox="1"/>
          <p:nvPr/>
        </p:nvSpPr>
        <p:spPr>
          <a:xfrm>
            <a:off x="5095144" y="3149899"/>
            <a:ext cx="2260395" cy="400110"/>
          </a:xfrm>
          <a:prstGeom prst="rect">
            <a:avLst/>
          </a:prstGeom>
          <a:noFill/>
        </p:spPr>
        <p:txBody>
          <a:bodyPr wrap="square" rtlCol="0">
            <a:spAutoFit/>
          </a:bodyPr>
          <a:lstStyle/>
          <a:p>
            <a:r>
              <a:rPr lang="en-US" altLang="ja-JP" sz="2000" dirty="0" smtClean="0"/>
              <a:t>Materials sprayed</a:t>
            </a:r>
          </a:p>
        </p:txBody>
      </p:sp>
      <p:pic>
        <p:nvPicPr>
          <p:cNvPr id="3" name="図 2"/>
          <p:cNvPicPr>
            <a:picLocks noChangeAspect="1"/>
          </p:cNvPicPr>
          <p:nvPr/>
        </p:nvPicPr>
        <p:blipFill>
          <a:blip r:embed="rId8"/>
          <a:stretch>
            <a:fillRect/>
          </a:stretch>
        </p:blipFill>
        <p:spPr>
          <a:xfrm>
            <a:off x="137673" y="2568881"/>
            <a:ext cx="1321288" cy="643433"/>
          </a:xfrm>
          <a:prstGeom prst="rect">
            <a:avLst/>
          </a:prstGeom>
        </p:spPr>
      </p:pic>
      <p:sp>
        <p:nvSpPr>
          <p:cNvPr id="395" name="テキスト ボックス 394"/>
          <p:cNvSpPr txBox="1"/>
          <p:nvPr/>
        </p:nvSpPr>
        <p:spPr>
          <a:xfrm>
            <a:off x="3224702" y="5740807"/>
            <a:ext cx="2625480" cy="605294"/>
          </a:xfrm>
          <a:prstGeom prst="rect">
            <a:avLst/>
          </a:prstGeom>
          <a:noFill/>
        </p:spPr>
        <p:txBody>
          <a:bodyPr wrap="square" rtlCol="0">
            <a:spAutoFit/>
          </a:bodyPr>
          <a:lstStyle/>
          <a:p>
            <a:pPr>
              <a:lnSpc>
                <a:spcPts val="2000"/>
              </a:lnSpc>
            </a:pPr>
            <a:r>
              <a:rPr lang="en-US" altLang="ja-JP" sz="2000" dirty="0" smtClean="0"/>
              <a:t>Fluorescently labeled cells seeded onto gel</a:t>
            </a:r>
          </a:p>
        </p:txBody>
      </p:sp>
      <p:cxnSp>
        <p:nvCxnSpPr>
          <p:cNvPr id="9" name="直線矢印コネクタ 8"/>
          <p:cNvCxnSpPr/>
          <p:nvPr/>
        </p:nvCxnSpPr>
        <p:spPr>
          <a:xfrm>
            <a:off x="2114618" y="2445397"/>
            <a:ext cx="65250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96" name="直線矢印コネクタ 395"/>
          <p:cNvCxnSpPr/>
          <p:nvPr/>
        </p:nvCxnSpPr>
        <p:spPr>
          <a:xfrm>
            <a:off x="4391042" y="2437205"/>
            <a:ext cx="65250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97" name="直線矢印コネクタ 396"/>
          <p:cNvCxnSpPr/>
          <p:nvPr/>
        </p:nvCxnSpPr>
        <p:spPr>
          <a:xfrm>
            <a:off x="6628608" y="2467450"/>
            <a:ext cx="65250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0" name="直線矢印コネクタ 399"/>
          <p:cNvCxnSpPr/>
          <p:nvPr/>
        </p:nvCxnSpPr>
        <p:spPr>
          <a:xfrm>
            <a:off x="2904120" y="5049867"/>
            <a:ext cx="65250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1" name="直線矢印コネクタ 400"/>
          <p:cNvCxnSpPr/>
          <p:nvPr/>
        </p:nvCxnSpPr>
        <p:spPr>
          <a:xfrm>
            <a:off x="5523929" y="5055565"/>
            <a:ext cx="65250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05" name="正方形/長方形 404"/>
          <p:cNvSpPr/>
          <p:nvPr/>
        </p:nvSpPr>
        <p:spPr>
          <a:xfrm>
            <a:off x="110729" y="4077234"/>
            <a:ext cx="8909842" cy="2414060"/>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4" name="テキスト ボックス 403"/>
          <p:cNvSpPr txBox="1"/>
          <p:nvPr/>
        </p:nvSpPr>
        <p:spPr>
          <a:xfrm>
            <a:off x="223394" y="3868226"/>
            <a:ext cx="2828201" cy="430887"/>
          </a:xfrm>
          <a:prstGeom prst="rect">
            <a:avLst/>
          </a:prstGeom>
          <a:solidFill>
            <a:schemeClr val="bg1"/>
          </a:solidFill>
          <a:ln w="19050">
            <a:solidFill>
              <a:schemeClr val="bg2">
                <a:lumMod val="50000"/>
              </a:schemeClr>
            </a:solidFill>
          </a:ln>
        </p:spPr>
        <p:txBody>
          <a:bodyPr wrap="square" rtlCol="0">
            <a:spAutoFit/>
          </a:bodyPr>
          <a:lstStyle/>
          <a:p>
            <a:r>
              <a:rPr lang="en-US" altLang="ja-JP" sz="2200" dirty="0" smtClean="0"/>
              <a:t>Cell penetration assay</a:t>
            </a:r>
          </a:p>
        </p:txBody>
      </p:sp>
      <p:sp>
        <p:nvSpPr>
          <p:cNvPr id="406" name="テキスト ボックス 405"/>
          <p:cNvSpPr txBox="1"/>
          <p:nvPr/>
        </p:nvSpPr>
        <p:spPr>
          <a:xfrm>
            <a:off x="-12700" y="625609"/>
            <a:ext cx="8483065"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200" dirty="0" smtClean="0"/>
              <a:t>To functionally differentiate the two layers</a:t>
            </a:r>
          </a:p>
        </p:txBody>
      </p:sp>
      <p:sp>
        <p:nvSpPr>
          <p:cNvPr id="391"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Experiment </a:t>
            </a:r>
            <a:r>
              <a:rPr lang="en-US" altLang="ja-JP" dirty="0"/>
              <a:t>3</a:t>
            </a:r>
            <a:endParaRPr lang="ja-JP" altLang="en-US" dirty="0"/>
          </a:p>
        </p:txBody>
      </p:sp>
      <p:grpSp>
        <p:nvGrpSpPr>
          <p:cNvPr id="589" name="グループ化 588"/>
          <p:cNvGrpSpPr/>
          <p:nvPr/>
        </p:nvGrpSpPr>
        <p:grpSpPr>
          <a:xfrm>
            <a:off x="7409995" y="2146392"/>
            <a:ext cx="1757109" cy="896706"/>
            <a:chOff x="1943688" y="1102907"/>
            <a:chExt cx="6088471" cy="2961961"/>
          </a:xfrm>
        </p:grpSpPr>
        <p:grpSp>
          <p:nvGrpSpPr>
            <p:cNvPr id="590" name="グループ化 589"/>
            <p:cNvGrpSpPr/>
            <p:nvPr/>
          </p:nvGrpSpPr>
          <p:grpSpPr>
            <a:xfrm>
              <a:off x="1943688" y="1102907"/>
              <a:ext cx="6088471" cy="2961961"/>
              <a:chOff x="2022065" y="1102907"/>
              <a:chExt cx="6088471" cy="2961961"/>
            </a:xfrm>
          </p:grpSpPr>
          <p:pic>
            <p:nvPicPr>
              <p:cNvPr id="595" name="Picture 2" descr="Image result for petri dish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065" y="1102907"/>
                <a:ext cx="6088471" cy="2961961"/>
              </a:xfrm>
              <a:prstGeom prst="rect">
                <a:avLst/>
              </a:prstGeom>
              <a:noFill/>
              <a:extLst>
                <a:ext uri="{909E8E84-426E-40DD-AFC4-6F175D3DCCD1}">
                  <a14:hiddenFill xmlns:a14="http://schemas.microsoft.com/office/drawing/2010/main">
                    <a:solidFill>
                      <a:srgbClr val="FFFFFF"/>
                    </a:solidFill>
                  </a14:hiddenFill>
                </a:ext>
              </a:extLst>
            </p:spPr>
          </p:pic>
          <p:grpSp>
            <p:nvGrpSpPr>
              <p:cNvPr id="596" name="グループ化 595"/>
              <p:cNvGrpSpPr/>
              <p:nvPr/>
            </p:nvGrpSpPr>
            <p:grpSpPr>
              <a:xfrm>
                <a:off x="2186175" y="2256646"/>
                <a:ext cx="343990" cy="256903"/>
                <a:chOff x="2913017" y="1789611"/>
                <a:chExt cx="496390" cy="352698"/>
              </a:xfrm>
            </p:grpSpPr>
            <p:sp>
              <p:nvSpPr>
                <p:cNvPr id="775" name="涙形 77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6" name="円/楕円 77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7" name="グループ化 596"/>
              <p:cNvGrpSpPr/>
              <p:nvPr/>
            </p:nvGrpSpPr>
            <p:grpSpPr>
              <a:xfrm>
                <a:off x="2834639" y="1894116"/>
                <a:ext cx="351551" cy="365760"/>
                <a:chOff x="2913017" y="1789611"/>
                <a:chExt cx="496390" cy="352698"/>
              </a:xfrm>
            </p:grpSpPr>
            <p:sp>
              <p:nvSpPr>
                <p:cNvPr id="773" name="涙形 77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4" name="円/楕円 77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8" name="グループ化 597"/>
              <p:cNvGrpSpPr/>
              <p:nvPr/>
            </p:nvGrpSpPr>
            <p:grpSpPr>
              <a:xfrm>
                <a:off x="2987039" y="2063931"/>
                <a:ext cx="343990" cy="256903"/>
                <a:chOff x="2913017" y="1789611"/>
                <a:chExt cx="496390" cy="352698"/>
              </a:xfrm>
            </p:grpSpPr>
            <p:sp>
              <p:nvSpPr>
                <p:cNvPr id="771" name="涙形 77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2" name="円/楕円 77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9" name="グループ化 598"/>
              <p:cNvGrpSpPr/>
              <p:nvPr/>
            </p:nvGrpSpPr>
            <p:grpSpPr>
              <a:xfrm>
                <a:off x="3186190" y="1803400"/>
                <a:ext cx="343990" cy="256903"/>
                <a:chOff x="2913017" y="1789611"/>
                <a:chExt cx="496390" cy="352698"/>
              </a:xfrm>
            </p:grpSpPr>
            <p:sp>
              <p:nvSpPr>
                <p:cNvPr id="769" name="涙形 76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0" name="円/楕円 76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0" name="グループ化 599"/>
              <p:cNvGrpSpPr/>
              <p:nvPr/>
            </p:nvGrpSpPr>
            <p:grpSpPr>
              <a:xfrm>
                <a:off x="3506207" y="1727280"/>
                <a:ext cx="343990" cy="256903"/>
                <a:chOff x="2913017" y="1789611"/>
                <a:chExt cx="496390" cy="352698"/>
              </a:xfrm>
            </p:grpSpPr>
            <p:sp>
              <p:nvSpPr>
                <p:cNvPr id="767" name="涙形 766"/>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8" name="円/楕円 767"/>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1" name="グループ化 600"/>
              <p:cNvGrpSpPr/>
              <p:nvPr/>
            </p:nvGrpSpPr>
            <p:grpSpPr>
              <a:xfrm>
                <a:off x="3439656" y="1940639"/>
                <a:ext cx="343990" cy="256903"/>
                <a:chOff x="2913017" y="1789611"/>
                <a:chExt cx="496390" cy="352698"/>
              </a:xfrm>
            </p:grpSpPr>
            <p:sp>
              <p:nvSpPr>
                <p:cNvPr id="765" name="涙形 76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6" name="円/楕円 76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2" name="グループ化 601"/>
              <p:cNvGrpSpPr/>
              <p:nvPr/>
            </p:nvGrpSpPr>
            <p:grpSpPr>
              <a:xfrm>
                <a:off x="3217173" y="1981359"/>
                <a:ext cx="343990" cy="256903"/>
                <a:chOff x="2913017" y="1789611"/>
                <a:chExt cx="496390" cy="352698"/>
              </a:xfrm>
            </p:grpSpPr>
            <p:sp>
              <p:nvSpPr>
                <p:cNvPr id="763" name="涙形 76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4" name="円/楕円 76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3" name="グループ化 602"/>
              <p:cNvGrpSpPr/>
              <p:nvPr/>
            </p:nvGrpSpPr>
            <p:grpSpPr>
              <a:xfrm>
                <a:off x="2576498" y="1992328"/>
                <a:ext cx="343990" cy="256903"/>
                <a:chOff x="2913017" y="1789611"/>
                <a:chExt cx="496390" cy="352698"/>
              </a:xfrm>
            </p:grpSpPr>
            <p:sp>
              <p:nvSpPr>
                <p:cNvPr id="761" name="涙形 76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2" name="円/楕円 76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4" name="グループ化 603"/>
              <p:cNvGrpSpPr/>
              <p:nvPr/>
            </p:nvGrpSpPr>
            <p:grpSpPr>
              <a:xfrm>
                <a:off x="2681871" y="2161742"/>
                <a:ext cx="343990" cy="256903"/>
                <a:chOff x="2913017" y="1789611"/>
                <a:chExt cx="496390" cy="352698"/>
              </a:xfrm>
            </p:grpSpPr>
            <p:sp>
              <p:nvSpPr>
                <p:cNvPr id="759" name="涙形 75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0" name="円/楕円 75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5" name="グループ化 604"/>
              <p:cNvGrpSpPr/>
              <p:nvPr/>
            </p:nvGrpSpPr>
            <p:grpSpPr>
              <a:xfrm>
                <a:off x="2317601" y="2149565"/>
                <a:ext cx="343990" cy="256903"/>
                <a:chOff x="2913017" y="1789611"/>
                <a:chExt cx="496390" cy="352698"/>
              </a:xfrm>
            </p:grpSpPr>
            <p:sp>
              <p:nvSpPr>
                <p:cNvPr id="757" name="涙形 756"/>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8" name="円/楕円 757"/>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6" name="グループ化 605"/>
              <p:cNvGrpSpPr/>
              <p:nvPr/>
            </p:nvGrpSpPr>
            <p:grpSpPr>
              <a:xfrm>
                <a:off x="2433594" y="2370020"/>
                <a:ext cx="343990" cy="256903"/>
                <a:chOff x="2913017" y="1789611"/>
                <a:chExt cx="496390" cy="352698"/>
              </a:xfrm>
            </p:grpSpPr>
            <p:sp>
              <p:nvSpPr>
                <p:cNvPr id="755" name="涙形 75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6" name="円/楕円 75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7" name="グループ化 606"/>
              <p:cNvGrpSpPr/>
              <p:nvPr/>
            </p:nvGrpSpPr>
            <p:grpSpPr>
              <a:xfrm>
                <a:off x="2605589" y="2559350"/>
                <a:ext cx="343990" cy="256903"/>
                <a:chOff x="2913017" y="1789611"/>
                <a:chExt cx="496390" cy="352698"/>
              </a:xfrm>
            </p:grpSpPr>
            <p:sp>
              <p:nvSpPr>
                <p:cNvPr id="753" name="涙形 75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4" name="円/楕円 753"/>
                <p:cNvSpPr/>
                <p:nvPr/>
              </p:nvSpPr>
              <p:spPr>
                <a:xfrm>
                  <a:off x="3030583" y="1889243"/>
                  <a:ext cx="169816"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8" name="グループ化 607"/>
              <p:cNvGrpSpPr/>
              <p:nvPr/>
            </p:nvGrpSpPr>
            <p:grpSpPr>
              <a:xfrm>
                <a:off x="3139439" y="2216331"/>
                <a:ext cx="343990" cy="256903"/>
                <a:chOff x="2913017" y="1789611"/>
                <a:chExt cx="496390" cy="352698"/>
              </a:xfrm>
            </p:grpSpPr>
            <p:sp>
              <p:nvSpPr>
                <p:cNvPr id="751" name="涙形 75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2" name="円/楕円 75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9" name="グループ化 608"/>
              <p:cNvGrpSpPr/>
              <p:nvPr/>
            </p:nvGrpSpPr>
            <p:grpSpPr>
              <a:xfrm rot="18619409">
                <a:off x="2859055" y="2394775"/>
                <a:ext cx="343990" cy="256903"/>
                <a:chOff x="2913017" y="1789611"/>
                <a:chExt cx="496390" cy="352698"/>
              </a:xfrm>
            </p:grpSpPr>
            <p:sp>
              <p:nvSpPr>
                <p:cNvPr id="749" name="涙形 74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0" name="円/楕円 74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1" name="グループ化 610"/>
              <p:cNvGrpSpPr/>
              <p:nvPr/>
            </p:nvGrpSpPr>
            <p:grpSpPr>
              <a:xfrm>
                <a:off x="2859386" y="2672478"/>
                <a:ext cx="343990" cy="256903"/>
                <a:chOff x="2913017" y="1789611"/>
                <a:chExt cx="496390" cy="352698"/>
              </a:xfrm>
            </p:grpSpPr>
            <p:sp>
              <p:nvSpPr>
                <p:cNvPr id="747" name="涙形 746"/>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8" name="円/楕円 747"/>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2" name="グループ化 611"/>
              <p:cNvGrpSpPr/>
              <p:nvPr/>
            </p:nvGrpSpPr>
            <p:grpSpPr>
              <a:xfrm>
                <a:off x="3042777" y="2449287"/>
                <a:ext cx="343990" cy="256903"/>
                <a:chOff x="2913017" y="1789611"/>
                <a:chExt cx="496390" cy="352698"/>
              </a:xfrm>
            </p:grpSpPr>
            <p:sp>
              <p:nvSpPr>
                <p:cNvPr id="745" name="涙形 74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6" name="円/楕円 74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3" name="グループ化 612"/>
              <p:cNvGrpSpPr/>
              <p:nvPr/>
            </p:nvGrpSpPr>
            <p:grpSpPr>
              <a:xfrm>
                <a:off x="3082501" y="2631521"/>
                <a:ext cx="343990" cy="256903"/>
                <a:chOff x="2913017" y="1789611"/>
                <a:chExt cx="496390" cy="352698"/>
              </a:xfrm>
            </p:grpSpPr>
            <p:sp>
              <p:nvSpPr>
                <p:cNvPr id="743" name="涙形 74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4" name="円/楕円 74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4" name="グループ化 613"/>
              <p:cNvGrpSpPr/>
              <p:nvPr/>
            </p:nvGrpSpPr>
            <p:grpSpPr>
              <a:xfrm>
                <a:off x="3291839" y="2368731"/>
                <a:ext cx="343990" cy="256903"/>
                <a:chOff x="2913017" y="1789611"/>
                <a:chExt cx="496390" cy="352698"/>
              </a:xfrm>
            </p:grpSpPr>
            <p:sp>
              <p:nvSpPr>
                <p:cNvPr id="741" name="涙形 74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2" name="円/楕円 74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5" name="グループ化 614"/>
              <p:cNvGrpSpPr/>
              <p:nvPr/>
            </p:nvGrpSpPr>
            <p:grpSpPr>
              <a:xfrm>
                <a:off x="3474523" y="2147871"/>
                <a:ext cx="343990" cy="256903"/>
                <a:chOff x="2913017" y="1789611"/>
                <a:chExt cx="496390" cy="352698"/>
              </a:xfrm>
            </p:grpSpPr>
            <p:sp>
              <p:nvSpPr>
                <p:cNvPr id="739" name="涙形 73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0" name="円/楕円 73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6" name="グループ化 615"/>
              <p:cNvGrpSpPr/>
              <p:nvPr/>
            </p:nvGrpSpPr>
            <p:grpSpPr>
              <a:xfrm>
                <a:off x="3783646" y="1684462"/>
                <a:ext cx="343990" cy="256903"/>
                <a:chOff x="2913017" y="1789611"/>
                <a:chExt cx="496390" cy="352698"/>
              </a:xfrm>
            </p:grpSpPr>
            <p:sp>
              <p:nvSpPr>
                <p:cNvPr id="737" name="涙形 736"/>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8" name="円/楕円 737"/>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7" name="グループ化 616"/>
              <p:cNvGrpSpPr/>
              <p:nvPr/>
            </p:nvGrpSpPr>
            <p:grpSpPr>
              <a:xfrm>
                <a:off x="3444239" y="2521131"/>
                <a:ext cx="343990" cy="256903"/>
                <a:chOff x="2913017" y="1789611"/>
                <a:chExt cx="496390" cy="352698"/>
              </a:xfrm>
            </p:grpSpPr>
            <p:sp>
              <p:nvSpPr>
                <p:cNvPr id="735" name="涙形 73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6" name="円/楕円 73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8" name="グループ化 617"/>
              <p:cNvGrpSpPr/>
              <p:nvPr/>
            </p:nvGrpSpPr>
            <p:grpSpPr>
              <a:xfrm>
                <a:off x="3766282" y="1879268"/>
                <a:ext cx="343990" cy="256903"/>
                <a:chOff x="2913017" y="1789611"/>
                <a:chExt cx="496390" cy="352698"/>
              </a:xfrm>
            </p:grpSpPr>
            <p:sp>
              <p:nvSpPr>
                <p:cNvPr id="733" name="涙形 73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4" name="円/楕円 73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9" name="グループ化 618"/>
              <p:cNvGrpSpPr/>
              <p:nvPr/>
            </p:nvGrpSpPr>
            <p:grpSpPr>
              <a:xfrm>
                <a:off x="3755145" y="2085622"/>
                <a:ext cx="343990" cy="256903"/>
                <a:chOff x="2913017" y="1789611"/>
                <a:chExt cx="496390" cy="352698"/>
              </a:xfrm>
            </p:grpSpPr>
            <p:sp>
              <p:nvSpPr>
                <p:cNvPr id="731" name="涙形 73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2" name="円/楕円 73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0" name="グループ化 619"/>
              <p:cNvGrpSpPr/>
              <p:nvPr/>
            </p:nvGrpSpPr>
            <p:grpSpPr>
              <a:xfrm>
                <a:off x="3188138" y="2765214"/>
                <a:ext cx="343990" cy="256903"/>
                <a:chOff x="2913017" y="1789611"/>
                <a:chExt cx="496390" cy="352698"/>
              </a:xfrm>
            </p:grpSpPr>
            <p:sp>
              <p:nvSpPr>
                <p:cNvPr id="729" name="涙形 72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0" name="円/楕円 72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1" name="グループ化 620"/>
              <p:cNvGrpSpPr/>
              <p:nvPr/>
            </p:nvGrpSpPr>
            <p:grpSpPr>
              <a:xfrm>
                <a:off x="4824990" y="2316270"/>
                <a:ext cx="366341" cy="256903"/>
                <a:chOff x="4465651" y="1089906"/>
                <a:chExt cx="528643" cy="352698"/>
              </a:xfrm>
            </p:grpSpPr>
            <p:sp>
              <p:nvSpPr>
                <p:cNvPr id="727" name="涙形 726"/>
                <p:cNvSpPr/>
                <p:nvPr/>
              </p:nvSpPr>
              <p:spPr>
                <a:xfrm>
                  <a:off x="4497904" y="1089906"/>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8" name="円/楕円 727"/>
                <p:cNvSpPr/>
                <p:nvPr/>
              </p:nvSpPr>
              <p:spPr>
                <a:xfrm>
                  <a:off x="4465651" y="1135627"/>
                  <a:ext cx="169816" cy="13062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3" name="グループ化 622"/>
              <p:cNvGrpSpPr/>
              <p:nvPr/>
            </p:nvGrpSpPr>
            <p:grpSpPr>
              <a:xfrm>
                <a:off x="3626923" y="2298335"/>
                <a:ext cx="343990" cy="256903"/>
                <a:chOff x="2913017" y="1789611"/>
                <a:chExt cx="496390" cy="352698"/>
              </a:xfrm>
            </p:grpSpPr>
            <p:sp>
              <p:nvSpPr>
                <p:cNvPr id="725" name="涙形 72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6" name="円/楕円 72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4" name="グループ化 623"/>
              <p:cNvGrpSpPr/>
              <p:nvPr/>
            </p:nvGrpSpPr>
            <p:grpSpPr>
              <a:xfrm>
                <a:off x="6532003" y="2256647"/>
                <a:ext cx="343990" cy="258438"/>
                <a:chOff x="2907564" y="1683001"/>
                <a:chExt cx="496390" cy="354805"/>
              </a:xfrm>
            </p:grpSpPr>
            <p:sp>
              <p:nvSpPr>
                <p:cNvPr id="723" name="涙形 722"/>
                <p:cNvSpPr/>
                <p:nvPr/>
              </p:nvSpPr>
              <p:spPr>
                <a:xfrm>
                  <a:off x="2907564" y="168300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4" name="円/楕円 72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6" name="グループ化 625"/>
              <p:cNvGrpSpPr/>
              <p:nvPr/>
            </p:nvGrpSpPr>
            <p:grpSpPr>
              <a:xfrm rot="2819328">
                <a:off x="6393716" y="2075965"/>
                <a:ext cx="343990" cy="256903"/>
                <a:chOff x="2913017" y="1789611"/>
                <a:chExt cx="496390" cy="352698"/>
              </a:xfrm>
            </p:grpSpPr>
            <p:sp>
              <p:nvSpPr>
                <p:cNvPr id="721" name="涙形 72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2" name="円/楕円 72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7" name="グループ化 626"/>
              <p:cNvGrpSpPr/>
              <p:nvPr/>
            </p:nvGrpSpPr>
            <p:grpSpPr>
              <a:xfrm>
                <a:off x="6242639" y="2300533"/>
                <a:ext cx="343990" cy="256903"/>
                <a:chOff x="2913017" y="1789611"/>
                <a:chExt cx="496390" cy="352698"/>
              </a:xfrm>
            </p:grpSpPr>
            <p:sp>
              <p:nvSpPr>
                <p:cNvPr id="719" name="涙形 71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0" name="円/楕円 71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8" name="グループ化 627"/>
              <p:cNvGrpSpPr/>
              <p:nvPr/>
            </p:nvGrpSpPr>
            <p:grpSpPr>
              <a:xfrm>
                <a:off x="6085160" y="2118957"/>
                <a:ext cx="343990" cy="256903"/>
                <a:chOff x="2913017" y="1789611"/>
                <a:chExt cx="496390" cy="352698"/>
              </a:xfrm>
            </p:grpSpPr>
            <p:sp>
              <p:nvSpPr>
                <p:cNvPr id="717" name="涙形 716"/>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8" name="円/楕円 717"/>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9" name="グループ化 628"/>
              <p:cNvGrpSpPr/>
              <p:nvPr/>
            </p:nvGrpSpPr>
            <p:grpSpPr>
              <a:xfrm rot="2475476">
                <a:off x="6017679" y="1907497"/>
                <a:ext cx="343990" cy="256903"/>
                <a:chOff x="2913017" y="1789611"/>
                <a:chExt cx="496390" cy="352698"/>
              </a:xfrm>
            </p:grpSpPr>
            <p:sp>
              <p:nvSpPr>
                <p:cNvPr id="715" name="涙形 71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6" name="円/楕円 71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0" name="グループ化 629"/>
              <p:cNvGrpSpPr/>
              <p:nvPr/>
            </p:nvGrpSpPr>
            <p:grpSpPr>
              <a:xfrm rot="1444674">
                <a:off x="5687511" y="1805849"/>
                <a:ext cx="343990" cy="256903"/>
                <a:chOff x="2913017" y="1789611"/>
                <a:chExt cx="496390" cy="352698"/>
              </a:xfrm>
            </p:grpSpPr>
            <p:sp>
              <p:nvSpPr>
                <p:cNvPr id="713" name="涙形 71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4" name="円/楕円 71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1" name="グループ化 630"/>
              <p:cNvGrpSpPr/>
              <p:nvPr/>
            </p:nvGrpSpPr>
            <p:grpSpPr>
              <a:xfrm>
                <a:off x="6318647" y="2479817"/>
                <a:ext cx="343990" cy="256903"/>
                <a:chOff x="2913017" y="1789611"/>
                <a:chExt cx="496390" cy="352698"/>
              </a:xfrm>
            </p:grpSpPr>
            <p:sp>
              <p:nvSpPr>
                <p:cNvPr id="711" name="涙形 71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2" name="円/楕円 71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2" name="グループ化 631"/>
              <p:cNvGrpSpPr/>
              <p:nvPr/>
            </p:nvGrpSpPr>
            <p:grpSpPr>
              <a:xfrm>
                <a:off x="5443135" y="2103469"/>
                <a:ext cx="343990" cy="256903"/>
                <a:chOff x="2913017" y="1789611"/>
                <a:chExt cx="496390" cy="352698"/>
              </a:xfrm>
            </p:grpSpPr>
            <p:sp>
              <p:nvSpPr>
                <p:cNvPr id="709" name="涙形 70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0" name="円/楕円 70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3" name="グループ化 632"/>
              <p:cNvGrpSpPr/>
              <p:nvPr/>
            </p:nvGrpSpPr>
            <p:grpSpPr>
              <a:xfrm>
                <a:off x="6057581" y="2588087"/>
                <a:ext cx="343990" cy="256903"/>
                <a:chOff x="2913017" y="1789611"/>
                <a:chExt cx="496390" cy="352698"/>
              </a:xfrm>
            </p:grpSpPr>
            <p:sp>
              <p:nvSpPr>
                <p:cNvPr id="707" name="涙形 706"/>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8" name="円/楕円 707"/>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4" name="グループ化 633"/>
              <p:cNvGrpSpPr/>
              <p:nvPr/>
            </p:nvGrpSpPr>
            <p:grpSpPr>
              <a:xfrm rot="2843708">
                <a:off x="5987647" y="2427567"/>
                <a:ext cx="343990" cy="256903"/>
                <a:chOff x="2913017" y="1789611"/>
                <a:chExt cx="496390" cy="352698"/>
              </a:xfrm>
            </p:grpSpPr>
            <p:sp>
              <p:nvSpPr>
                <p:cNvPr id="705" name="涙形 70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6" name="円/楕円 70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5" name="グループ化 634"/>
              <p:cNvGrpSpPr/>
              <p:nvPr/>
            </p:nvGrpSpPr>
            <p:grpSpPr>
              <a:xfrm>
                <a:off x="5789956" y="2188079"/>
                <a:ext cx="343990" cy="256903"/>
                <a:chOff x="2913017" y="1789611"/>
                <a:chExt cx="496390" cy="352698"/>
              </a:xfrm>
            </p:grpSpPr>
            <p:sp>
              <p:nvSpPr>
                <p:cNvPr id="703" name="涙形 70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4" name="円/楕円 70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6" name="グループ化 635"/>
              <p:cNvGrpSpPr/>
              <p:nvPr/>
            </p:nvGrpSpPr>
            <p:grpSpPr>
              <a:xfrm>
                <a:off x="5647795" y="2712719"/>
                <a:ext cx="343990" cy="256903"/>
                <a:chOff x="2913017" y="1789611"/>
                <a:chExt cx="496390" cy="352698"/>
              </a:xfrm>
            </p:grpSpPr>
            <p:sp>
              <p:nvSpPr>
                <p:cNvPr id="701" name="涙形 70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2" name="円/楕円 70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7" name="グループ化 636"/>
              <p:cNvGrpSpPr/>
              <p:nvPr/>
            </p:nvGrpSpPr>
            <p:grpSpPr>
              <a:xfrm>
                <a:off x="5726588" y="2571285"/>
                <a:ext cx="343990" cy="256903"/>
                <a:chOff x="2913017" y="1789611"/>
                <a:chExt cx="496390" cy="352698"/>
              </a:xfrm>
            </p:grpSpPr>
            <p:sp>
              <p:nvSpPr>
                <p:cNvPr id="699" name="涙形 69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0" name="円/楕円 69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8" name="グループ化 637"/>
              <p:cNvGrpSpPr/>
              <p:nvPr/>
            </p:nvGrpSpPr>
            <p:grpSpPr>
              <a:xfrm>
                <a:off x="5699432" y="1993159"/>
                <a:ext cx="343990" cy="256903"/>
                <a:chOff x="2913017" y="1789611"/>
                <a:chExt cx="496390" cy="352698"/>
              </a:xfrm>
            </p:grpSpPr>
            <p:sp>
              <p:nvSpPr>
                <p:cNvPr id="697" name="涙形 696"/>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8" name="円/楕円 697"/>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9" name="グループ化 638"/>
              <p:cNvGrpSpPr/>
              <p:nvPr/>
            </p:nvGrpSpPr>
            <p:grpSpPr>
              <a:xfrm>
                <a:off x="5660290" y="2374534"/>
                <a:ext cx="343990" cy="256903"/>
                <a:chOff x="2913017" y="1789611"/>
                <a:chExt cx="496390" cy="352698"/>
              </a:xfrm>
            </p:grpSpPr>
            <p:sp>
              <p:nvSpPr>
                <p:cNvPr id="695" name="涙形 69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6" name="円/楕円 69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0" name="グループ化 639"/>
              <p:cNvGrpSpPr/>
              <p:nvPr/>
            </p:nvGrpSpPr>
            <p:grpSpPr>
              <a:xfrm>
                <a:off x="5390707" y="1881289"/>
                <a:ext cx="343990" cy="256903"/>
                <a:chOff x="2913017" y="1789611"/>
                <a:chExt cx="496390" cy="352698"/>
              </a:xfrm>
            </p:grpSpPr>
            <p:sp>
              <p:nvSpPr>
                <p:cNvPr id="693" name="涙形 69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4" name="円/楕円 69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1" name="グループ化 640"/>
              <p:cNvGrpSpPr/>
              <p:nvPr/>
            </p:nvGrpSpPr>
            <p:grpSpPr>
              <a:xfrm rot="1411661">
                <a:off x="4790992" y="2543894"/>
                <a:ext cx="343990" cy="256903"/>
                <a:chOff x="2913017" y="1789611"/>
                <a:chExt cx="496390" cy="352698"/>
              </a:xfrm>
            </p:grpSpPr>
            <p:sp>
              <p:nvSpPr>
                <p:cNvPr id="691" name="涙形 69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2" name="円/楕円 69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2" name="グループ化 641"/>
              <p:cNvGrpSpPr/>
              <p:nvPr/>
            </p:nvGrpSpPr>
            <p:grpSpPr>
              <a:xfrm>
                <a:off x="5380637" y="2626818"/>
                <a:ext cx="343990" cy="256903"/>
                <a:chOff x="2913017" y="1789611"/>
                <a:chExt cx="496390" cy="352698"/>
              </a:xfrm>
            </p:grpSpPr>
            <p:sp>
              <p:nvSpPr>
                <p:cNvPr id="689" name="涙形 68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0" name="円/楕円 68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3" name="グループ化 642"/>
              <p:cNvGrpSpPr/>
              <p:nvPr/>
            </p:nvGrpSpPr>
            <p:grpSpPr>
              <a:xfrm rot="20908890">
                <a:off x="5402823" y="2401272"/>
                <a:ext cx="343990" cy="256903"/>
                <a:chOff x="2913017" y="1789611"/>
                <a:chExt cx="496390" cy="352698"/>
              </a:xfrm>
            </p:grpSpPr>
            <p:sp>
              <p:nvSpPr>
                <p:cNvPr id="687" name="涙形 686"/>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8" name="円/楕円 687"/>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4" name="グループ化 643"/>
              <p:cNvGrpSpPr/>
              <p:nvPr/>
            </p:nvGrpSpPr>
            <p:grpSpPr>
              <a:xfrm>
                <a:off x="5298296" y="2805218"/>
                <a:ext cx="343990" cy="256903"/>
                <a:chOff x="2913017" y="1789611"/>
                <a:chExt cx="496390" cy="352698"/>
              </a:xfrm>
            </p:grpSpPr>
            <p:sp>
              <p:nvSpPr>
                <p:cNvPr id="685" name="涙形 68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6" name="円/楕円 68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5" name="グループ化 644"/>
              <p:cNvGrpSpPr/>
              <p:nvPr/>
            </p:nvGrpSpPr>
            <p:grpSpPr>
              <a:xfrm>
                <a:off x="5089175" y="1918823"/>
                <a:ext cx="343990" cy="256903"/>
                <a:chOff x="2913017" y="1789611"/>
                <a:chExt cx="496390" cy="352698"/>
              </a:xfrm>
            </p:grpSpPr>
            <p:sp>
              <p:nvSpPr>
                <p:cNvPr id="683" name="涙形 68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4" name="円/楕円 68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6" name="グループ化 645"/>
              <p:cNvGrpSpPr/>
              <p:nvPr/>
            </p:nvGrpSpPr>
            <p:grpSpPr>
              <a:xfrm>
                <a:off x="5533037" y="2779218"/>
                <a:ext cx="343990" cy="256903"/>
                <a:chOff x="2913017" y="1789611"/>
                <a:chExt cx="496390" cy="352698"/>
              </a:xfrm>
            </p:grpSpPr>
            <p:sp>
              <p:nvSpPr>
                <p:cNvPr id="681" name="涙形 68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2" name="円/楕円 68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7" name="グループ化 646"/>
              <p:cNvGrpSpPr/>
              <p:nvPr/>
            </p:nvGrpSpPr>
            <p:grpSpPr>
              <a:xfrm>
                <a:off x="5241575" y="2071223"/>
                <a:ext cx="343990" cy="256903"/>
                <a:chOff x="2913017" y="1789611"/>
                <a:chExt cx="496390" cy="352698"/>
              </a:xfrm>
            </p:grpSpPr>
            <p:sp>
              <p:nvSpPr>
                <p:cNvPr id="679" name="涙形 67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0" name="円/楕円 67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8" name="グループ化 647"/>
              <p:cNvGrpSpPr/>
              <p:nvPr/>
            </p:nvGrpSpPr>
            <p:grpSpPr>
              <a:xfrm>
                <a:off x="5241827" y="1717425"/>
                <a:ext cx="343990" cy="256903"/>
                <a:chOff x="3252945" y="1789236"/>
                <a:chExt cx="496390" cy="352698"/>
              </a:xfrm>
            </p:grpSpPr>
            <p:sp>
              <p:nvSpPr>
                <p:cNvPr id="677" name="涙形 676"/>
                <p:cNvSpPr/>
                <p:nvPr/>
              </p:nvSpPr>
              <p:spPr>
                <a:xfrm rot="1887013">
                  <a:off x="3252945" y="1789236"/>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8" name="円/楕円 677"/>
                <p:cNvSpPr/>
                <p:nvPr/>
              </p:nvSpPr>
              <p:spPr>
                <a:xfrm>
                  <a:off x="3451288" y="1872257"/>
                  <a:ext cx="169816"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9" name="グループ化 648"/>
              <p:cNvGrpSpPr/>
              <p:nvPr/>
            </p:nvGrpSpPr>
            <p:grpSpPr>
              <a:xfrm>
                <a:off x="5393975" y="2223623"/>
                <a:ext cx="343990" cy="256903"/>
                <a:chOff x="2913017" y="1789611"/>
                <a:chExt cx="496390" cy="352698"/>
              </a:xfrm>
            </p:grpSpPr>
            <p:sp>
              <p:nvSpPr>
                <p:cNvPr id="675" name="涙形 67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6" name="円/楕円 67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0" name="グループ化 649"/>
              <p:cNvGrpSpPr/>
              <p:nvPr/>
            </p:nvGrpSpPr>
            <p:grpSpPr>
              <a:xfrm>
                <a:off x="5049958" y="2310042"/>
                <a:ext cx="343990" cy="256903"/>
                <a:chOff x="2913017" y="1789611"/>
                <a:chExt cx="496390" cy="352698"/>
              </a:xfrm>
            </p:grpSpPr>
            <p:sp>
              <p:nvSpPr>
                <p:cNvPr id="673" name="涙形 67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4" name="円/楕円 67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1" name="グループ化 650"/>
              <p:cNvGrpSpPr/>
              <p:nvPr/>
            </p:nvGrpSpPr>
            <p:grpSpPr>
              <a:xfrm>
                <a:off x="5074925" y="2556600"/>
                <a:ext cx="343990" cy="256903"/>
                <a:chOff x="2913017" y="1789611"/>
                <a:chExt cx="496390" cy="352698"/>
              </a:xfrm>
            </p:grpSpPr>
            <p:sp>
              <p:nvSpPr>
                <p:cNvPr id="671" name="涙形 67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2" name="円/楕円 67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2" name="グループ化 651"/>
              <p:cNvGrpSpPr/>
              <p:nvPr/>
            </p:nvGrpSpPr>
            <p:grpSpPr>
              <a:xfrm>
                <a:off x="5012854" y="2821920"/>
                <a:ext cx="343990" cy="256903"/>
                <a:chOff x="2913017" y="1789611"/>
                <a:chExt cx="496390" cy="352698"/>
              </a:xfrm>
            </p:grpSpPr>
            <p:sp>
              <p:nvSpPr>
                <p:cNvPr id="669" name="涙形 66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0" name="円/楕円 66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3" name="グループ化 652"/>
              <p:cNvGrpSpPr/>
              <p:nvPr/>
            </p:nvGrpSpPr>
            <p:grpSpPr>
              <a:xfrm>
                <a:off x="4894306" y="2113767"/>
                <a:ext cx="343990" cy="256903"/>
                <a:chOff x="2913017" y="1789611"/>
                <a:chExt cx="496390" cy="352698"/>
              </a:xfrm>
            </p:grpSpPr>
            <p:sp>
              <p:nvSpPr>
                <p:cNvPr id="667" name="涙形 666"/>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8" name="円/楕円 667"/>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4" name="グループ化 653"/>
              <p:cNvGrpSpPr/>
              <p:nvPr/>
            </p:nvGrpSpPr>
            <p:grpSpPr>
              <a:xfrm rot="1411661">
                <a:off x="4616309" y="2722397"/>
                <a:ext cx="343990" cy="256903"/>
                <a:chOff x="2913017" y="1789611"/>
                <a:chExt cx="496390" cy="352698"/>
              </a:xfrm>
            </p:grpSpPr>
            <p:sp>
              <p:nvSpPr>
                <p:cNvPr id="665" name="涙形 664"/>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6" name="円/楕円 665"/>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5" name="グループ化 654"/>
              <p:cNvGrpSpPr/>
              <p:nvPr/>
            </p:nvGrpSpPr>
            <p:grpSpPr>
              <a:xfrm rot="1411661">
                <a:off x="4457661" y="2892257"/>
                <a:ext cx="343990" cy="256903"/>
                <a:chOff x="2913017" y="1789611"/>
                <a:chExt cx="496390" cy="352698"/>
              </a:xfrm>
            </p:grpSpPr>
            <p:sp>
              <p:nvSpPr>
                <p:cNvPr id="663" name="涙形 662"/>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4" name="円/楕円 663"/>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6" name="グループ化 655"/>
              <p:cNvGrpSpPr/>
              <p:nvPr/>
            </p:nvGrpSpPr>
            <p:grpSpPr>
              <a:xfrm rot="1411661">
                <a:off x="4734152" y="2852728"/>
                <a:ext cx="343990" cy="256903"/>
                <a:chOff x="2913017" y="1789611"/>
                <a:chExt cx="496390" cy="352698"/>
              </a:xfrm>
            </p:grpSpPr>
            <p:sp>
              <p:nvSpPr>
                <p:cNvPr id="661" name="涙形 660"/>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2" name="円/楕円 661"/>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7" name="グループ化 656"/>
              <p:cNvGrpSpPr/>
              <p:nvPr/>
            </p:nvGrpSpPr>
            <p:grpSpPr>
              <a:xfrm rot="1411661">
                <a:off x="3984905" y="1708202"/>
                <a:ext cx="324478" cy="201983"/>
                <a:chOff x="2913017" y="1789611"/>
                <a:chExt cx="496390" cy="352698"/>
              </a:xfrm>
            </p:grpSpPr>
            <p:sp>
              <p:nvSpPr>
                <p:cNvPr id="659" name="涙形 658"/>
                <p:cNvSpPr/>
                <p:nvPr/>
              </p:nvSpPr>
              <p:spPr>
                <a:xfrm>
                  <a:off x="2913017" y="1789611"/>
                  <a:ext cx="496390" cy="352698"/>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0" name="円/楕円 659"/>
                <p:cNvSpPr/>
                <p:nvPr/>
              </p:nvSpPr>
              <p:spPr>
                <a:xfrm>
                  <a:off x="3030583" y="1907177"/>
                  <a:ext cx="169817" cy="13062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8" name="直角三角形 657"/>
              <p:cNvSpPr/>
              <p:nvPr/>
            </p:nvSpPr>
            <p:spPr>
              <a:xfrm>
                <a:off x="3068510" y="3022117"/>
                <a:ext cx="858613" cy="152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1" name="涙形 590"/>
            <p:cNvSpPr/>
            <p:nvPr/>
          </p:nvSpPr>
          <p:spPr>
            <a:xfrm>
              <a:off x="4116029" y="1679062"/>
              <a:ext cx="343990" cy="256903"/>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2" name="涙形 591"/>
            <p:cNvSpPr/>
            <p:nvPr/>
          </p:nvSpPr>
          <p:spPr>
            <a:xfrm>
              <a:off x="3960376" y="1900811"/>
              <a:ext cx="343990" cy="256903"/>
            </a:xfrm>
            <a:prstGeom prst="teardrop">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3" name="円/楕円 592"/>
            <p:cNvSpPr/>
            <p:nvPr/>
          </p:nvSpPr>
          <p:spPr>
            <a:xfrm>
              <a:off x="4241246" y="1740712"/>
              <a:ext cx="117680" cy="9514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4" name="円/楕円 593"/>
            <p:cNvSpPr/>
            <p:nvPr/>
          </p:nvSpPr>
          <p:spPr>
            <a:xfrm>
              <a:off x="4109084" y="1935692"/>
              <a:ext cx="117680" cy="9514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正方形/長方形 14"/>
          <p:cNvSpPr/>
          <p:nvPr/>
        </p:nvSpPr>
        <p:spPr>
          <a:xfrm>
            <a:off x="110729" y="1358854"/>
            <a:ext cx="8909842" cy="2414060"/>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7904177" y="2599764"/>
            <a:ext cx="251942" cy="834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77" name="直線矢印コネクタ 776"/>
          <p:cNvCxnSpPr/>
          <p:nvPr/>
        </p:nvCxnSpPr>
        <p:spPr>
          <a:xfrm flipH="1" flipV="1">
            <a:off x="8109760" y="2435902"/>
            <a:ext cx="251942" cy="8349"/>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77" name="テキスト ボックス 576"/>
          <p:cNvSpPr txBox="1"/>
          <p:nvPr/>
        </p:nvSpPr>
        <p:spPr>
          <a:xfrm>
            <a:off x="187948" y="1132523"/>
            <a:ext cx="3675923" cy="430887"/>
          </a:xfrm>
          <a:prstGeom prst="rect">
            <a:avLst/>
          </a:prstGeom>
          <a:solidFill>
            <a:schemeClr val="bg1"/>
          </a:solidFill>
          <a:ln w="19050">
            <a:solidFill>
              <a:schemeClr val="bg2">
                <a:lumMod val="50000"/>
              </a:schemeClr>
            </a:solidFill>
          </a:ln>
        </p:spPr>
        <p:txBody>
          <a:bodyPr wrap="square" rtlCol="0">
            <a:spAutoFit/>
          </a:bodyPr>
          <a:lstStyle/>
          <a:p>
            <a:r>
              <a:rPr lang="en-US" altLang="ja-JP" sz="2200" dirty="0" smtClean="0"/>
              <a:t>‘Scratch’ wound healing assay</a:t>
            </a:r>
          </a:p>
        </p:txBody>
      </p:sp>
      <p:sp>
        <p:nvSpPr>
          <p:cNvPr id="790" name="テキスト ボックス 789"/>
          <p:cNvSpPr txBox="1"/>
          <p:nvPr/>
        </p:nvSpPr>
        <p:spPr>
          <a:xfrm>
            <a:off x="6195606" y="5735305"/>
            <a:ext cx="2588294" cy="605294"/>
          </a:xfrm>
          <a:prstGeom prst="rect">
            <a:avLst/>
          </a:prstGeom>
          <a:noFill/>
        </p:spPr>
        <p:txBody>
          <a:bodyPr wrap="square" rtlCol="0">
            <a:spAutoFit/>
          </a:bodyPr>
          <a:lstStyle/>
          <a:p>
            <a:pPr algn="ctr">
              <a:lnSpc>
                <a:spcPts val="2000"/>
              </a:lnSpc>
            </a:pPr>
            <a:r>
              <a:rPr lang="en-US" altLang="ja-JP" sz="2000" b="1" dirty="0" smtClean="0">
                <a:solidFill>
                  <a:srgbClr val="FF0000"/>
                </a:solidFill>
              </a:rPr>
              <a:t>Observations of transverse gel sections</a:t>
            </a:r>
            <a:endParaRPr kumimoji="1" lang="ja-JP" altLang="en-US" sz="2000" b="1" dirty="0">
              <a:solidFill>
                <a:srgbClr val="FF0000"/>
              </a:solidFill>
            </a:endParaRPr>
          </a:p>
        </p:txBody>
      </p:sp>
      <p:sp>
        <p:nvSpPr>
          <p:cNvPr id="813" name="テキスト ボックス 812"/>
          <p:cNvSpPr txBox="1"/>
          <p:nvPr/>
        </p:nvSpPr>
        <p:spPr>
          <a:xfrm>
            <a:off x="2342287" y="5068266"/>
            <a:ext cx="838138" cy="557204"/>
          </a:xfrm>
          <a:prstGeom prst="rect">
            <a:avLst/>
          </a:prstGeom>
          <a:noFill/>
        </p:spPr>
        <p:txBody>
          <a:bodyPr wrap="square" rtlCol="0">
            <a:spAutoFit/>
          </a:bodyPr>
          <a:lstStyle/>
          <a:p>
            <a:pPr>
              <a:lnSpc>
                <a:spcPts val="1800"/>
              </a:lnSpc>
            </a:pPr>
            <a:r>
              <a:rPr kumimoji="1" lang="en-US" altLang="ja-JP" dirty="0" smtClean="0"/>
              <a:t>Height≈1mm</a:t>
            </a:r>
            <a:endParaRPr kumimoji="1" lang="ja-JP" altLang="en-US" dirty="0"/>
          </a:p>
        </p:txBody>
      </p:sp>
      <p:pic>
        <p:nvPicPr>
          <p:cNvPr id="11" name="図 10"/>
          <p:cNvPicPr>
            <a:picLocks noChangeAspect="1"/>
          </p:cNvPicPr>
          <p:nvPr/>
        </p:nvPicPr>
        <p:blipFill>
          <a:blip r:embed="rId9"/>
          <a:stretch>
            <a:fillRect/>
          </a:stretch>
        </p:blipFill>
        <p:spPr>
          <a:xfrm>
            <a:off x="6530425" y="4881510"/>
            <a:ext cx="1996671" cy="809525"/>
          </a:xfrm>
          <a:prstGeom prst="rect">
            <a:avLst/>
          </a:prstGeom>
        </p:spPr>
      </p:pic>
    </p:spTree>
    <p:extLst>
      <p:ext uri="{BB962C8B-B14F-4D97-AF65-F5344CB8AC3E}">
        <p14:creationId xmlns:p14="http://schemas.microsoft.com/office/powerpoint/2010/main" val="1380316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42572" y="4474433"/>
            <a:ext cx="8859345" cy="2112066"/>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11</a:t>
            </a:fld>
            <a:endParaRPr kumimoji="1" lang="ja-JP" altLang="en-US"/>
          </a:p>
        </p:txBody>
      </p:sp>
      <p:sp>
        <p:nvSpPr>
          <p:cNvPr id="393" name="タイトル 1"/>
          <p:cNvSpPr txBox="1">
            <a:spLocks/>
          </p:cNvSpPr>
          <p:nvPr/>
        </p:nvSpPr>
        <p:spPr>
          <a:xfrm>
            <a:off x="-12700" y="30482"/>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vivo </a:t>
            </a:r>
            <a:r>
              <a:rPr lang="en-US" altLang="ja-JP" sz="3600" u="sng" dirty="0" smtClean="0">
                <a:latin typeface="+mn-lt"/>
              </a:rPr>
              <a:t>evaluation</a:t>
            </a:r>
            <a:endParaRPr lang="ja-JP" altLang="en-US" sz="3600" u="sng" dirty="0">
              <a:solidFill>
                <a:srgbClr val="000066"/>
              </a:solidFill>
              <a:latin typeface="+mn-lt"/>
            </a:endParaRPr>
          </a:p>
        </p:txBody>
      </p:sp>
      <p:pic>
        <p:nvPicPr>
          <p:cNvPr id="20" name="図 19"/>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29720" t="21657" r="18327" b="34302"/>
          <a:stretch/>
        </p:blipFill>
        <p:spPr>
          <a:xfrm>
            <a:off x="2055027" y="2520161"/>
            <a:ext cx="1945886" cy="1359022"/>
          </a:xfrm>
          <a:prstGeom prst="rect">
            <a:avLst/>
          </a:prstGeom>
        </p:spPr>
      </p:pic>
      <p:sp>
        <p:nvSpPr>
          <p:cNvPr id="21" name="テキスト ボックス 20"/>
          <p:cNvSpPr txBox="1"/>
          <p:nvPr/>
        </p:nvSpPr>
        <p:spPr>
          <a:xfrm>
            <a:off x="229661" y="1240312"/>
            <a:ext cx="3891619" cy="110799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200" dirty="0" smtClean="0"/>
              <a:t>8-11 week old </a:t>
            </a:r>
            <a:r>
              <a:rPr lang="en-US" altLang="ja-JP" sz="2200" dirty="0" smtClean="0"/>
              <a:t>SD rat </a:t>
            </a:r>
            <a:r>
              <a:rPr lang="ja-JP" altLang="en-US" sz="2200" dirty="0" smtClean="0"/>
              <a:t>♂</a:t>
            </a:r>
            <a:endParaRPr lang="en-US" altLang="ja-JP" sz="2200" dirty="0" smtClean="0"/>
          </a:p>
          <a:p>
            <a:pPr marL="342900" indent="-342900">
              <a:buFont typeface="Arial" panose="020B0604020202020204" pitchFamily="34" charset="0"/>
              <a:buChar char="•"/>
            </a:pPr>
            <a:r>
              <a:rPr kumimoji="1" lang="en-US" altLang="ja-JP" sz="2200" b="1" dirty="0" smtClean="0"/>
              <a:t>3cm</a:t>
            </a:r>
            <a:r>
              <a:rPr kumimoji="1" lang="en-US" altLang="ja-JP" sz="2200" dirty="0" smtClean="0"/>
              <a:t> of left </a:t>
            </a:r>
            <a:r>
              <a:rPr lang="en-US" altLang="ja-JP" sz="2200" dirty="0" smtClean="0"/>
              <a:t>lateral lobe of liver was transected</a:t>
            </a:r>
            <a:endParaRPr kumimoji="1" lang="en-US" altLang="ja-JP" sz="2200" dirty="0" smtClean="0"/>
          </a:p>
        </p:txBody>
      </p:sp>
      <p:sp>
        <p:nvSpPr>
          <p:cNvPr id="417" name="テキスト ボックス 416"/>
          <p:cNvSpPr txBox="1"/>
          <p:nvPr/>
        </p:nvSpPr>
        <p:spPr>
          <a:xfrm>
            <a:off x="5041540" y="1070100"/>
            <a:ext cx="2253625" cy="660565"/>
          </a:xfrm>
          <a:prstGeom prst="rect">
            <a:avLst/>
          </a:prstGeom>
          <a:noFill/>
        </p:spPr>
        <p:txBody>
          <a:bodyPr wrap="square" rtlCol="0">
            <a:spAutoFit/>
          </a:bodyPr>
          <a:lstStyle/>
          <a:p>
            <a:pPr marL="342900" indent="-342900">
              <a:lnSpc>
                <a:spcPts val="2200"/>
              </a:lnSpc>
              <a:buFont typeface="Arial" panose="020B0604020202020204" pitchFamily="34" charset="0"/>
              <a:buChar char="•"/>
            </a:pPr>
            <a:r>
              <a:rPr lang="en-US" altLang="ja-JP" sz="2200" dirty="0" smtClean="0"/>
              <a:t>Control</a:t>
            </a:r>
          </a:p>
          <a:p>
            <a:pPr marL="342900" indent="-342900">
              <a:lnSpc>
                <a:spcPts val="2200"/>
              </a:lnSpc>
              <a:buFont typeface="Arial" panose="020B0604020202020204" pitchFamily="34" charset="0"/>
              <a:buChar char="•"/>
            </a:pPr>
            <a:r>
              <a:rPr kumimoji="1" lang="en-US" altLang="ja-JP" sz="2200" dirty="0" err="1" smtClean="0"/>
              <a:t>Alg</a:t>
            </a:r>
            <a:r>
              <a:rPr kumimoji="1" lang="en-US" altLang="ja-JP" sz="2200" dirty="0" smtClean="0"/>
              <a:t>-CMC</a:t>
            </a:r>
          </a:p>
        </p:txBody>
      </p:sp>
      <p:sp>
        <p:nvSpPr>
          <p:cNvPr id="418" name="テキスト ボックス 417"/>
          <p:cNvSpPr txBox="1"/>
          <p:nvPr/>
        </p:nvSpPr>
        <p:spPr>
          <a:xfrm>
            <a:off x="425267" y="4178460"/>
            <a:ext cx="2990319" cy="430887"/>
          </a:xfrm>
          <a:prstGeom prst="rect">
            <a:avLst/>
          </a:prstGeom>
          <a:solidFill>
            <a:schemeClr val="bg1"/>
          </a:solidFill>
          <a:ln>
            <a:solidFill>
              <a:srgbClr val="000066"/>
            </a:solidFill>
          </a:ln>
        </p:spPr>
        <p:txBody>
          <a:bodyPr wrap="square" rtlCol="0">
            <a:spAutoFit/>
          </a:bodyPr>
          <a:lstStyle/>
          <a:p>
            <a:r>
              <a:rPr kumimoji="1" lang="en-US" altLang="ja-JP" sz="2200" dirty="0" smtClean="0"/>
              <a:t>Evaluation</a:t>
            </a:r>
            <a:r>
              <a:rPr lang="ja-JP" altLang="en-US" sz="2200" dirty="0"/>
              <a:t> </a:t>
            </a:r>
            <a:r>
              <a:rPr lang="en-US" altLang="ja-JP" sz="2200" dirty="0" smtClean="0"/>
              <a:t>after</a:t>
            </a:r>
            <a:r>
              <a:rPr lang="en-US" altLang="ja-JP" sz="2200" dirty="0"/>
              <a:t> </a:t>
            </a:r>
            <a:r>
              <a:rPr kumimoji="1" lang="en-US" altLang="ja-JP" sz="2200" dirty="0" smtClean="0"/>
              <a:t>1 week </a:t>
            </a:r>
            <a:endParaRPr kumimoji="1" lang="ja-JP" altLang="en-US" sz="2200" b="1" u="sng" dirty="0"/>
          </a:p>
        </p:txBody>
      </p:sp>
      <p:sp>
        <p:nvSpPr>
          <p:cNvPr id="17" name="テキスト ボックス 16"/>
          <p:cNvSpPr txBox="1"/>
          <p:nvPr/>
        </p:nvSpPr>
        <p:spPr>
          <a:xfrm>
            <a:off x="-12700" y="666708"/>
            <a:ext cx="3753711"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400" dirty="0" smtClean="0"/>
              <a:t>Rat </a:t>
            </a:r>
            <a:r>
              <a:rPr lang="en-US" altLang="ja-JP" sz="2400" dirty="0" err="1" smtClean="0"/>
              <a:t>hepatectomy</a:t>
            </a:r>
            <a:r>
              <a:rPr lang="en-US" altLang="ja-JP" sz="2400" dirty="0" smtClean="0"/>
              <a:t> model</a:t>
            </a:r>
          </a:p>
        </p:txBody>
      </p:sp>
      <p:grpSp>
        <p:nvGrpSpPr>
          <p:cNvPr id="5" name="グループ化 4"/>
          <p:cNvGrpSpPr/>
          <p:nvPr/>
        </p:nvGrpSpPr>
        <p:grpSpPr>
          <a:xfrm>
            <a:off x="142572" y="2520161"/>
            <a:ext cx="1861626" cy="1427671"/>
            <a:chOff x="3785763" y="999066"/>
            <a:chExt cx="2070155" cy="1525745"/>
          </a:xfrm>
        </p:grpSpPr>
        <p:pic>
          <p:nvPicPr>
            <p:cNvPr id="3" name="図 2"/>
            <p:cNvPicPr>
              <a:picLocks noChangeAspect="1"/>
            </p:cNvPicPr>
            <p:nvPr/>
          </p:nvPicPr>
          <p:blipFill>
            <a:blip r:embed="rId7"/>
            <a:stretch>
              <a:fillRect/>
            </a:stretch>
          </p:blipFill>
          <p:spPr>
            <a:xfrm>
              <a:off x="3785763" y="1011741"/>
              <a:ext cx="2070155" cy="1513070"/>
            </a:xfrm>
            <a:prstGeom prst="rect">
              <a:avLst/>
            </a:prstGeom>
          </p:spPr>
        </p:pic>
        <p:cxnSp>
          <p:nvCxnSpPr>
            <p:cNvPr id="30" name="直線コネクタ 29"/>
            <p:cNvCxnSpPr/>
            <p:nvPr/>
          </p:nvCxnSpPr>
          <p:spPr>
            <a:xfrm>
              <a:off x="5105157" y="999066"/>
              <a:ext cx="750761" cy="109973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6"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Experiment 4</a:t>
            </a:r>
            <a:endParaRPr lang="ja-JP" altLang="en-US" dirty="0"/>
          </a:p>
        </p:txBody>
      </p:sp>
      <p:pic>
        <p:nvPicPr>
          <p:cNvPr id="19" name="図 18"/>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29726" t="15575" r="31564" b="48452"/>
          <a:stretch/>
        </p:blipFill>
        <p:spPr>
          <a:xfrm>
            <a:off x="696888" y="5044294"/>
            <a:ext cx="2024524" cy="1411032"/>
          </a:xfrm>
          <a:prstGeom prst="rect">
            <a:avLst/>
          </a:prstGeom>
        </p:spPr>
      </p:pic>
      <p:sp>
        <p:nvSpPr>
          <p:cNvPr id="22" name="テキスト ボックス 21"/>
          <p:cNvSpPr txBox="1"/>
          <p:nvPr/>
        </p:nvSpPr>
        <p:spPr>
          <a:xfrm>
            <a:off x="6527385" y="1072088"/>
            <a:ext cx="2474532" cy="656590"/>
          </a:xfrm>
          <a:prstGeom prst="rect">
            <a:avLst/>
          </a:prstGeom>
          <a:noFill/>
        </p:spPr>
        <p:txBody>
          <a:bodyPr wrap="square" rtlCol="0">
            <a:spAutoFit/>
          </a:bodyPr>
          <a:lstStyle/>
          <a:p>
            <a:pPr marL="342900" indent="-342900">
              <a:lnSpc>
                <a:spcPts val="2200"/>
              </a:lnSpc>
              <a:buFont typeface="Arial" panose="020B0604020202020204" pitchFamily="34" charset="0"/>
              <a:buChar char="•"/>
            </a:pPr>
            <a:r>
              <a:rPr lang="en-US" altLang="ja-JP" sz="2200" dirty="0" err="1" smtClean="0"/>
              <a:t>Alg</a:t>
            </a:r>
            <a:r>
              <a:rPr lang="en-US" altLang="ja-JP" sz="2200" dirty="0" smtClean="0"/>
              <a:t>-gelatin</a:t>
            </a:r>
          </a:p>
          <a:p>
            <a:pPr marL="342900" indent="-342900">
              <a:lnSpc>
                <a:spcPts val="2200"/>
              </a:lnSpc>
              <a:buFont typeface="Arial" panose="020B0604020202020204" pitchFamily="34" charset="0"/>
              <a:buChar char="•"/>
            </a:pPr>
            <a:r>
              <a:rPr kumimoji="1" lang="en-US" altLang="ja-JP" sz="2200" dirty="0" smtClean="0"/>
              <a:t>Double layer</a:t>
            </a:r>
            <a:endParaRPr kumimoji="1" lang="ja-JP" altLang="en-US" sz="2200" dirty="0"/>
          </a:p>
        </p:txBody>
      </p:sp>
      <p:sp>
        <p:nvSpPr>
          <p:cNvPr id="8" name="テキスト ボックス 7"/>
          <p:cNvSpPr txBox="1"/>
          <p:nvPr/>
        </p:nvSpPr>
        <p:spPr>
          <a:xfrm>
            <a:off x="1109157" y="4564871"/>
            <a:ext cx="1790083" cy="523220"/>
          </a:xfrm>
          <a:prstGeom prst="rect">
            <a:avLst/>
          </a:prstGeom>
          <a:noFill/>
        </p:spPr>
        <p:txBody>
          <a:bodyPr wrap="square" rtlCol="0">
            <a:spAutoFit/>
          </a:bodyPr>
          <a:lstStyle/>
          <a:p>
            <a:r>
              <a:rPr lang="en-US" altLang="ja-JP" sz="2800" b="1" dirty="0" smtClean="0">
                <a:solidFill>
                  <a:srgbClr val="FF0000"/>
                </a:solidFill>
              </a:rPr>
              <a:t>EXTENT </a:t>
            </a:r>
            <a:endParaRPr kumimoji="1" lang="ja-JP" altLang="en-US" sz="2800" b="1" dirty="0">
              <a:solidFill>
                <a:srgbClr val="FF0000"/>
              </a:solidFill>
            </a:endParaRPr>
          </a:p>
        </p:txBody>
      </p:sp>
      <p:sp>
        <p:nvSpPr>
          <p:cNvPr id="23" name="テキスト ボックス 22"/>
          <p:cNvSpPr txBox="1"/>
          <p:nvPr/>
        </p:nvSpPr>
        <p:spPr>
          <a:xfrm>
            <a:off x="4921957" y="4564871"/>
            <a:ext cx="1790083" cy="523220"/>
          </a:xfrm>
          <a:prstGeom prst="rect">
            <a:avLst/>
          </a:prstGeom>
          <a:noFill/>
        </p:spPr>
        <p:txBody>
          <a:bodyPr wrap="square" rtlCol="0">
            <a:spAutoFit/>
          </a:bodyPr>
          <a:lstStyle/>
          <a:p>
            <a:r>
              <a:rPr lang="en-US" altLang="ja-JP" sz="2800" b="1" dirty="0" smtClean="0">
                <a:solidFill>
                  <a:srgbClr val="FF0000"/>
                </a:solidFill>
              </a:rPr>
              <a:t>GRADE </a:t>
            </a:r>
            <a:endParaRPr kumimoji="1" lang="ja-JP" altLang="en-US" sz="2800" b="1" dirty="0">
              <a:solidFill>
                <a:srgbClr val="FF0000"/>
              </a:solidFill>
            </a:endParaRPr>
          </a:p>
        </p:txBody>
      </p:sp>
      <p:sp>
        <p:nvSpPr>
          <p:cNvPr id="24" name="テキスト ボックス 23"/>
          <p:cNvSpPr txBox="1"/>
          <p:nvPr/>
        </p:nvSpPr>
        <p:spPr>
          <a:xfrm>
            <a:off x="3311509" y="5088091"/>
            <a:ext cx="5414811" cy="1323439"/>
          </a:xfrm>
          <a:prstGeom prst="rect">
            <a:avLst/>
          </a:prstGeom>
          <a:solidFill>
            <a:schemeClr val="accent6">
              <a:lumMod val="40000"/>
              <a:lumOff val="60000"/>
            </a:schemeClr>
          </a:solidFill>
          <a:ln w="57150">
            <a:noFill/>
          </a:ln>
        </p:spPr>
        <p:txBody>
          <a:bodyPr wrap="square" rtlCol="0">
            <a:spAutoFit/>
          </a:bodyPr>
          <a:lstStyle/>
          <a:p>
            <a:r>
              <a:rPr lang="en-US" altLang="ja-JP" sz="2000" b="1" dirty="0" smtClean="0"/>
              <a:t>Grade 0: No adhesion</a:t>
            </a:r>
          </a:p>
          <a:p>
            <a:r>
              <a:rPr kumimoji="1" lang="en-US" altLang="ja-JP" sz="2000" b="1" dirty="0" smtClean="0"/>
              <a:t>Grade 1: </a:t>
            </a:r>
            <a:r>
              <a:rPr lang="en-US" altLang="ja-JP" sz="2000" b="1" dirty="0"/>
              <a:t>S</a:t>
            </a:r>
            <a:r>
              <a:rPr lang="en-US" altLang="ja-JP" sz="2000" b="1" dirty="0" smtClean="0"/>
              <a:t>pontaneously </a:t>
            </a:r>
            <a:r>
              <a:rPr lang="en-US" altLang="ja-JP" sz="2000" b="1" dirty="0"/>
              <a:t>separating </a:t>
            </a:r>
            <a:r>
              <a:rPr lang="en-US" altLang="ja-JP" sz="2000" b="1" dirty="0" smtClean="0"/>
              <a:t>adhesion</a:t>
            </a:r>
          </a:p>
          <a:p>
            <a:r>
              <a:rPr lang="en-US" altLang="ja-JP" sz="2000" b="1" dirty="0" smtClean="0"/>
              <a:t>Grade 2</a:t>
            </a:r>
            <a:r>
              <a:rPr lang="en-US" altLang="ja-JP" sz="2000" b="1" dirty="0"/>
              <a:t>: </a:t>
            </a:r>
            <a:r>
              <a:rPr lang="en-US" altLang="ja-JP" sz="2000" b="1" dirty="0" smtClean="0"/>
              <a:t>Adhesions separated by blunt </a:t>
            </a:r>
            <a:r>
              <a:rPr lang="en-US" altLang="ja-JP" sz="2000" b="1" dirty="0"/>
              <a:t>dissection</a:t>
            </a:r>
            <a:endParaRPr lang="en-US" altLang="ja-JP" sz="2000" b="1" dirty="0" smtClean="0"/>
          </a:p>
          <a:p>
            <a:r>
              <a:rPr kumimoji="1" lang="en-US" altLang="ja-JP" sz="2000" b="1" dirty="0" smtClean="0"/>
              <a:t>Grade 3: Adhesions separated by sharp dissection </a:t>
            </a:r>
          </a:p>
        </p:txBody>
      </p:sp>
      <p:cxnSp>
        <p:nvCxnSpPr>
          <p:cNvPr id="11" name="直線矢印コネクタ 10"/>
          <p:cNvCxnSpPr/>
          <p:nvPr/>
        </p:nvCxnSpPr>
        <p:spPr>
          <a:xfrm>
            <a:off x="1160957" y="5593479"/>
            <a:ext cx="1152807" cy="351005"/>
          </a:xfrm>
          <a:prstGeom prst="straightConnector1">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IMG_GRA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lum contrast="20000"/>
          </a:blip>
          <a:srcRect l="6035" t="5144" r="12290"/>
          <a:stretch/>
        </p:blipFill>
        <p:spPr>
          <a:xfrm>
            <a:off x="4826975" y="1775885"/>
            <a:ext cx="3963975" cy="2523579"/>
          </a:xfrm>
          <a:prstGeom prst="rect">
            <a:avLst/>
          </a:prstGeom>
          <a:effectLst>
            <a:outerShdw blurRad="50800" dist="38100" dir="2700000" algn="tl" rotWithShape="0">
              <a:prstClr val="black">
                <a:alpha val="40000"/>
              </a:prstClr>
            </a:outerShdw>
          </a:effectLst>
        </p:spPr>
      </p:pic>
      <p:sp>
        <p:nvSpPr>
          <p:cNvPr id="7" name="テキスト ボックス 6"/>
          <p:cNvSpPr txBox="1"/>
          <p:nvPr/>
        </p:nvSpPr>
        <p:spPr>
          <a:xfrm>
            <a:off x="7167890" y="3673890"/>
            <a:ext cx="1552720" cy="553998"/>
          </a:xfrm>
          <a:prstGeom prst="rect">
            <a:avLst/>
          </a:prstGeom>
          <a:solidFill>
            <a:schemeClr val="bg1"/>
          </a:solidFill>
        </p:spPr>
        <p:txBody>
          <a:bodyPr wrap="square" rtlCol="0">
            <a:spAutoFit/>
          </a:bodyPr>
          <a:lstStyle/>
          <a:p>
            <a:pPr>
              <a:lnSpc>
                <a:spcPts val="1800"/>
              </a:lnSpc>
            </a:pPr>
            <a:r>
              <a:rPr kumimoji="1" lang="en-US" altLang="ja-JP" b="1" dirty="0" smtClean="0"/>
              <a:t>5L/min at </a:t>
            </a:r>
            <a:r>
              <a:rPr lang="en-US" altLang="ja-JP" b="1" dirty="0" smtClean="0"/>
              <a:t>5cm</a:t>
            </a:r>
          </a:p>
          <a:p>
            <a:pPr>
              <a:lnSpc>
                <a:spcPts val="1800"/>
              </a:lnSpc>
            </a:pPr>
            <a:r>
              <a:rPr kumimoji="1" lang="en-US" altLang="ja-JP" b="1" dirty="0" smtClean="0"/>
              <a:t>0.2ml x2</a:t>
            </a:r>
            <a:endParaRPr kumimoji="1" lang="ja-JP" altLang="en-US" b="1" dirty="0"/>
          </a:p>
        </p:txBody>
      </p:sp>
    </p:spTree>
    <p:extLst>
      <p:ext uri="{BB962C8B-B14F-4D97-AF65-F5344CB8AC3E}">
        <p14:creationId xmlns:p14="http://schemas.microsoft.com/office/powerpoint/2010/main" val="14628699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12</a:t>
            </a:fld>
            <a:endParaRPr kumimoji="1" lang="ja-JP" altLang="en-US"/>
          </a:p>
        </p:txBody>
      </p:sp>
      <p:sp>
        <p:nvSpPr>
          <p:cNvPr id="12"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Result 1</a:t>
            </a:r>
            <a:endParaRPr lang="ja-JP" altLang="en-US" dirty="0"/>
          </a:p>
        </p:txBody>
      </p:sp>
      <p:sp>
        <p:nvSpPr>
          <p:cNvPr id="14"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Evaluation of homogeneity</a:t>
            </a:r>
            <a:endParaRPr lang="ja-JP" altLang="en-US" sz="3600" u="sng" dirty="0">
              <a:solidFill>
                <a:srgbClr val="000066"/>
              </a:solidFill>
              <a:latin typeface="+mn-lt"/>
            </a:endParaRPr>
          </a:p>
        </p:txBody>
      </p:sp>
      <p:pic>
        <p:nvPicPr>
          <p:cNvPr id="18" name="図 17"/>
          <p:cNvPicPr>
            <a:picLocks noChangeAspect="1"/>
          </p:cNvPicPr>
          <p:nvPr/>
        </p:nvPicPr>
        <p:blipFill rotWithShape="1">
          <a:blip r:embed="rId3"/>
          <a:srcRect t="3339" r="69173" b="4081"/>
          <a:stretch/>
        </p:blipFill>
        <p:spPr>
          <a:xfrm>
            <a:off x="1138784" y="402884"/>
            <a:ext cx="2299888" cy="2509100"/>
          </a:xfrm>
          <a:prstGeom prst="rect">
            <a:avLst/>
          </a:prstGeom>
        </p:spPr>
      </p:pic>
      <p:pic>
        <p:nvPicPr>
          <p:cNvPr id="19" name="図 18"/>
          <p:cNvPicPr>
            <a:picLocks noChangeAspect="1"/>
          </p:cNvPicPr>
          <p:nvPr/>
        </p:nvPicPr>
        <p:blipFill rotWithShape="1">
          <a:blip r:embed="rId3"/>
          <a:srcRect l="30318" t="3339" r="38242" b="4081"/>
          <a:stretch/>
        </p:blipFill>
        <p:spPr>
          <a:xfrm>
            <a:off x="3515408" y="449890"/>
            <a:ext cx="2345632" cy="2509100"/>
          </a:xfrm>
          <a:prstGeom prst="rect">
            <a:avLst/>
          </a:prstGeom>
        </p:spPr>
      </p:pic>
      <p:pic>
        <p:nvPicPr>
          <p:cNvPr id="20" name="図 19"/>
          <p:cNvPicPr>
            <a:picLocks noChangeAspect="1"/>
          </p:cNvPicPr>
          <p:nvPr/>
        </p:nvPicPr>
        <p:blipFill rotWithShape="1">
          <a:blip r:embed="rId3"/>
          <a:srcRect l="61795" t="3339" r="7126" b="4081"/>
          <a:stretch/>
        </p:blipFill>
        <p:spPr>
          <a:xfrm>
            <a:off x="5984441" y="433082"/>
            <a:ext cx="2318690" cy="2509100"/>
          </a:xfrm>
          <a:prstGeom prst="rect">
            <a:avLst/>
          </a:prstGeom>
        </p:spPr>
      </p:pic>
      <p:sp>
        <p:nvSpPr>
          <p:cNvPr id="21" name="テキスト ボックス 20"/>
          <p:cNvSpPr txBox="1"/>
          <p:nvPr/>
        </p:nvSpPr>
        <p:spPr>
          <a:xfrm>
            <a:off x="424249" y="3202876"/>
            <a:ext cx="1568784" cy="323165"/>
          </a:xfrm>
          <a:prstGeom prst="rect">
            <a:avLst/>
          </a:prstGeom>
          <a:noFill/>
        </p:spPr>
        <p:txBody>
          <a:bodyPr wrap="square" rtlCol="0">
            <a:spAutoFit/>
          </a:bodyPr>
          <a:lstStyle/>
          <a:p>
            <a:r>
              <a:rPr lang="en-US" altLang="ja-JP" sz="1500" dirty="0" smtClean="0">
                <a:latin typeface="Arial Unicode MS" panose="020B0604020202020204" pitchFamily="50" charset="-128"/>
                <a:ea typeface="Arial Unicode MS" panose="020B0604020202020204" pitchFamily="50" charset="-128"/>
                <a:cs typeface="Arial Unicode MS" panose="020B0604020202020204" pitchFamily="50" charset="-128"/>
              </a:rPr>
              <a:t>Recovery rate</a:t>
            </a:r>
            <a:endParaRPr kumimoji="1" lang="ja-JP" altLang="en-US" sz="15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3" name="テキスト ボックス 22"/>
          <p:cNvSpPr txBox="1"/>
          <p:nvPr/>
        </p:nvSpPr>
        <p:spPr>
          <a:xfrm>
            <a:off x="2102990" y="2833293"/>
            <a:ext cx="5777994" cy="553998"/>
          </a:xfrm>
          <a:prstGeom prst="rect">
            <a:avLst/>
          </a:prstGeom>
          <a:solidFill>
            <a:schemeClr val="bg1"/>
          </a:solidFill>
        </p:spPr>
        <p:txBody>
          <a:bodyPr wrap="square" rtlCol="0">
            <a:spAutoFit/>
          </a:bodyPr>
          <a:lstStyle/>
          <a:p>
            <a:r>
              <a:rPr lang="en-US" altLang="ja-JP" sz="1500" dirty="0" smtClean="0">
                <a:latin typeface="Arial Unicode MS" panose="020B0604020202020204" pitchFamily="50" charset="-128"/>
                <a:ea typeface="Arial Unicode MS" panose="020B0604020202020204" pitchFamily="50" charset="-128"/>
                <a:cs typeface="Arial Unicode MS" panose="020B0604020202020204" pitchFamily="50" charset="-128"/>
              </a:rPr>
              <a:t>5cm                                         10cm                                      20cm</a:t>
            </a:r>
          </a:p>
          <a:p>
            <a:endParaRPr kumimoji="1" lang="ja-JP" altLang="en-US" sz="15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4" name="テキスト ボックス 23"/>
          <p:cNvSpPr txBox="1"/>
          <p:nvPr/>
        </p:nvSpPr>
        <p:spPr>
          <a:xfrm>
            <a:off x="2119032" y="3002737"/>
            <a:ext cx="5777994" cy="323165"/>
          </a:xfrm>
          <a:prstGeom prst="rect">
            <a:avLst/>
          </a:prstGeom>
          <a:noFill/>
        </p:spPr>
        <p:txBody>
          <a:bodyPr wrap="square" rtlCol="0">
            <a:spAutoFit/>
          </a:bodyPr>
          <a:lstStyle/>
          <a:p>
            <a:r>
              <a:rPr lang="en-US" altLang="ja-JP" sz="1500" dirty="0" smtClean="0">
                <a:latin typeface="Arial Unicode MS" panose="020B0604020202020204" pitchFamily="50" charset="-128"/>
                <a:ea typeface="Arial Unicode MS" panose="020B0604020202020204" pitchFamily="50" charset="-128"/>
                <a:cs typeface="Arial Unicode MS" panose="020B0604020202020204" pitchFamily="50" charset="-128"/>
              </a:rPr>
              <a:t>3L/min                                     5L/min                                   7L/min</a:t>
            </a:r>
            <a:endParaRPr kumimoji="1" lang="ja-JP" altLang="en-US" sz="15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2" name="テキスト ボックス 21"/>
          <p:cNvSpPr txBox="1"/>
          <p:nvPr/>
        </p:nvSpPr>
        <p:spPr>
          <a:xfrm>
            <a:off x="2102990" y="3193679"/>
            <a:ext cx="5777994" cy="323165"/>
          </a:xfrm>
          <a:prstGeom prst="rect">
            <a:avLst/>
          </a:prstGeom>
          <a:noFill/>
        </p:spPr>
        <p:txBody>
          <a:bodyPr wrap="square" rtlCol="0">
            <a:spAutoFit/>
          </a:bodyPr>
          <a:lstStyle/>
          <a:p>
            <a:r>
              <a:rPr lang="en-US" altLang="ja-JP" sz="1500" dirty="0" smtClean="0">
                <a:latin typeface="Arial Unicode MS" panose="020B0604020202020204" pitchFamily="50" charset="-128"/>
                <a:ea typeface="Arial Unicode MS" panose="020B0604020202020204" pitchFamily="50" charset="-128"/>
                <a:cs typeface="Arial Unicode MS" panose="020B0604020202020204" pitchFamily="50" charset="-128"/>
              </a:rPr>
              <a:t> 96.4%                                     83.3%                                    78.7%</a:t>
            </a:r>
            <a:endParaRPr kumimoji="1" lang="ja-JP" altLang="en-US" sz="15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25" name="図 24"/>
          <p:cNvPicPr>
            <a:picLocks noChangeAspect="1"/>
          </p:cNvPicPr>
          <p:nvPr/>
        </p:nvPicPr>
        <p:blipFill rotWithShape="1">
          <a:blip r:embed="rId3"/>
          <a:srcRect l="92982" t="11946" r="4653" b="12881"/>
          <a:stretch/>
        </p:blipFill>
        <p:spPr>
          <a:xfrm>
            <a:off x="8660123" y="921771"/>
            <a:ext cx="176463" cy="2037347"/>
          </a:xfrm>
          <a:prstGeom prst="rect">
            <a:avLst/>
          </a:prstGeom>
        </p:spPr>
      </p:pic>
      <p:sp>
        <p:nvSpPr>
          <p:cNvPr id="5" name="正方形/長方形 4"/>
          <p:cNvSpPr/>
          <p:nvPr/>
        </p:nvSpPr>
        <p:spPr>
          <a:xfrm>
            <a:off x="8098689" y="449582"/>
            <a:ext cx="295228" cy="368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092417" y="2811187"/>
            <a:ext cx="295228" cy="368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8426532" y="640436"/>
            <a:ext cx="1568784" cy="369332"/>
          </a:xfrm>
          <a:prstGeom prst="rect">
            <a:avLst/>
          </a:prstGeom>
          <a:noFill/>
        </p:spPr>
        <p:txBody>
          <a:bodyPr wrap="square" rtlCol="0">
            <a:spAutoFit/>
          </a:bodyPr>
          <a:lstStyle/>
          <a:p>
            <a:r>
              <a:rPr lang="en-US" altLang="ja-JP" dirty="0">
                <a:ea typeface="Arial Unicode MS" panose="020B0604020202020204" pitchFamily="50" charset="-128"/>
                <a:cs typeface="Arial Unicode MS" panose="020B0604020202020204" pitchFamily="50" charset="-128"/>
              </a:rPr>
              <a:t>High</a:t>
            </a:r>
            <a:endParaRPr lang="ja-JP" altLang="en-US" dirty="0">
              <a:ea typeface="Arial Unicode MS" panose="020B0604020202020204" pitchFamily="50" charset="-128"/>
              <a:cs typeface="Arial Unicode MS" panose="020B0604020202020204" pitchFamily="50" charset="-128"/>
            </a:endParaRPr>
          </a:p>
        </p:txBody>
      </p:sp>
      <p:sp>
        <p:nvSpPr>
          <p:cNvPr id="28" name="テキスト ボックス 27"/>
          <p:cNvSpPr txBox="1"/>
          <p:nvPr/>
        </p:nvSpPr>
        <p:spPr>
          <a:xfrm>
            <a:off x="8492968" y="2774452"/>
            <a:ext cx="1568784" cy="369332"/>
          </a:xfrm>
          <a:prstGeom prst="rect">
            <a:avLst/>
          </a:prstGeom>
          <a:noFill/>
        </p:spPr>
        <p:txBody>
          <a:bodyPr wrap="square" rtlCol="0">
            <a:spAutoFit/>
          </a:bodyPr>
          <a:lstStyle/>
          <a:p>
            <a:r>
              <a:rPr lang="en-US" altLang="ja-JP" dirty="0" smtClean="0">
                <a:ea typeface="Arial Unicode MS" panose="020B0604020202020204" pitchFamily="50" charset="-128"/>
                <a:cs typeface="Arial Unicode MS" panose="020B0604020202020204" pitchFamily="50" charset="-128"/>
              </a:rPr>
              <a:t>Low</a:t>
            </a:r>
            <a:endParaRPr lang="ja-JP" altLang="en-US" dirty="0">
              <a:ea typeface="Arial Unicode MS" panose="020B0604020202020204" pitchFamily="50" charset="-128"/>
              <a:cs typeface="Arial Unicode MS" panose="020B0604020202020204" pitchFamily="50" charset="-128"/>
            </a:endParaRPr>
          </a:p>
        </p:txBody>
      </p:sp>
      <p:grpSp>
        <p:nvGrpSpPr>
          <p:cNvPr id="29" name="グループ化 28"/>
          <p:cNvGrpSpPr/>
          <p:nvPr/>
        </p:nvGrpSpPr>
        <p:grpSpPr>
          <a:xfrm>
            <a:off x="566988" y="3800356"/>
            <a:ext cx="3674128" cy="3042404"/>
            <a:chOff x="2254250" y="974325"/>
            <a:chExt cx="4622800" cy="3984531"/>
          </a:xfrm>
        </p:grpSpPr>
        <p:pic>
          <p:nvPicPr>
            <p:cNvPr id="30" name="図 16"/>
            <p:cNvPicPr>
              <a:picLocks noChangeAspect="1"/>
            </p:cNvPicPr>
            <p:nvPr/>
          </p:nvPicPr>
          <p:blipFill>
            <a:blip r:embed="rId4" cstate="print">
              <a:extLst>
                <a:ext uri="{28A0092B-C50C-407E-A947-70E740481C1C}">
                  <a14:useLocalDpi xmlns:a14="http://schemas.microsoft.com/office/drawing/2010/main" val="0"/>
                </a:ext>
              </a:extLst>
            </a:blip>
            <a:srcRect t="12021"/>
            <a:stretch>
              <a:fillRect/>
            </a:stretch>
          </p:blipFill>
          <p:spPr bwMode="auto">
            <a:xfrm>
              <a:off x="2254250" y="974325"/>
              <a:ext cx="4622800" cy="3984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正方形/長方形 30"/>
            <p:cNvSpPr/>
            <p:nvPr/>
          </p:nvSpPr>
          <p:spPr>
            <a:xfrm>
              <a:off x="2997703" y="3639808"/>
              <a:ext cx="1835149" cy="734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1256055" y="3538099"/>
            <a:ext cx="3095018" cy="369332"/>
          </a:xfrm>
          <a:prstGeom prst="rect">
            <a:avLst/>
          </a:prstGeom>
          <a:noFill/>
        </p:spPr>
        <p:txBody>
          <a:bodyPr wrap="square" rtlCol="0">
            <a:spAutoFit/>
          </a:bodyPr>
          <a:lstStyle/>
          <a:p>
            <a:r>
              <a:rPr lang="en-US" altLang="ja-JP" dirty="0" smtClean="0"/>
              <a:t>Evaluation of homogeneity</a:t>
            </a:r>
            <a:endParaRPr kumimoji="1" lang="ja-JP" altLang="en-US" dirty="0"/>
          </a:p>
        </p:txBody>
      </p:sp>
      <mc:AlternateContent xmlns:mc="http://schemas.openxmlformats.org/markup-compatibility/2006" xmlns:a14="http://schemas.microsoft.com/office/drawing/2010/main">
        <mc:Choice Requires="a14">
          <p:sp>
            <p:nvSpPr>
              <p:cNvPr id="32" name="テキスト ボックス 31"/>
              <p:cNvSpPr txBox="1"/>
              <p:nvPr/>
            </p:nvSpPr>
            <p:spPr>
              <a:xfrm>
                <a:off x="4121543" y="3937504"/>
                <a:ext cx="4799845" cy="970202"/>
              </a:xfrm>
              <a:prstGeom prst="rect">
                <a:avLst/>
              </a:prstGeom>
              <a:noFill/>
            </p:spPr>
            <p:txBody>
              <a:bodyPr wrap="square" rtlCol="0">
                <a:spAutoFit/>
              </a:bodyPr>
              <a:lstStyle/>
              <a:p>
                <a:pPr marL="285750" indent="-285750">
                  <a:buFont typeface="Arial" panose="020B0604020202020204" pitchFamily="34" charset="0"/>
                  <a:buChar char="•"/>
                </a:pPr>
                <a:r>
                  <a:rPr lang="en-US" altLang="ja-JP" sz="2200" b="0" dirty="0" smtClean="0"/>
                  <a:t>Coefficient of variation (COV) = </a:t>
                </a:r>
                <a14:m>
                  <m:oMath xmlns:m="http://schemas.openxmlformats.org/officeDocument/2006/math">
                    <m:f>
                      <m:fPr>
                        <m:ctrlPr>
                          <a:rPr lang="en-US" altLang="ja-JP" sz="2200" b="0" i="1" smtClean="0">
                            <a:latin typeface="Cambria Math" panose="02040503050406030204" pitchFamily="18" charset="0"/>
                            <a:ea typeface="Cambria Math" panose="02040503050406030204" pitchFamily="18" charset="0"/>
                          </a:rPr>
                        </m:ctrlPr>
                      </m:fPr>
                      <m:num>
                        <m:r>
                          <a:rPr lang="en-US" altLang="ja-JP" sz="2200" b="0" i="1" smtClean="0">
                            <a:latin typeface="Cambria Math" panose="02040503050406030204" pitchFamily="18" charset="0"/>
                            <a:ea typeface="Cambria Math" panose="02040503050406030204" pitchFamily="18" charset="0"/>
                          </a:rPr>
                          <m:t>𝑆𝑡𝑎𝑛𝑑𝑎𝑟𝑑</m:t>
                        </m:r>
                        <m:r>
                          <a:rPr lang="en-US" altLang="ja-JP" sz="2200" b="0" i="1" smtClean="0">
                            <a:latin typeface="Cambria Math" panose="02040503050406030204" pitchFamily="18" charset="0"/>
                            <a:ea typeface="Cambria Math" panose="02040503050406030204" pitchFamily="18" charset="0"/>
                          </a:rPr>
                          <m:t> </m:t>
                        </m:r>
                        <m:r>
                          <a:rPr lang="en-US" altLang="ja-JP" sz="2200" b="0" i="1" smtClean="0">
                            <a:latin typeface="Cambria Math" panose="02040503050406030204" pitchFamily="18" charset="0"/>
                            <a:ea typeface="Cambria Math" panose="02040503050406030204" pitchFamily="18" charset="0"/>
                          </a:rPr>
                          <m:t>𝑑𝑒𝑣𝑖𝑎𝑡𝑖𝑜𝑛</m:t>
                        </m:r>
                        <m:r>
                          <a:rPr lang="en-US" altLang="ja-JP" sz="2200" b="0" i="1" smtClean="0">
                            <a:latin typeface="Cambria Math" panose="02040503050406030204" pitchFamily="18" charset="0"/>
                            <a:ea typeface="Cambria Math" panose="02040503050406030204" pitchFamily="18" charset="0"/>
                          </a:rPr>
                          <m:t> (</m:t>
                        </m:r>
                        <m:r>
                          <m:rPr>
                            <m:sty m:val="p"/>
                          </m:rPr>
                          <a:rPr lang="el-GR" altLang="ja-JP" sz="2200" b="0" i="1" smtClean="0">
                            <a:latin typeface="Cambria Math" panose="02040503050406030204" pitchFamily="18" charset="0"/>
                            <a:ea typeface="Cambria Math" panose="02040503050406030204" pitchFamily="18" charset="0"/>
                          </a:rPr>
                          <m:t>σ</m:t>
                        </m:r>
                        <m:r>
                          <a:rPr lang="en-US" altLang="ja-JP" sz="2200" b="0" i="1" smtClean="0">
                            <a:latin typeface="Cambria Math" panose="02040503050406030204" pitchFamily="18" charset="0"/>
                            <a:ea typeface="Cambria Math" panose="02040503050406030204" pitchFamily="18" charset="0"/>
                          </a:rPr>
                          <m:t>)</m:t>
                        </m:r>
                      </m:num>
                      <m:den>
                        <m:r>
                          <a:rPr lang="en-US" altLang="ja-JP" sz="2200" b="0" i="1" smtClean="0">
                            <a:latin typeface="Cambria Math" panose="02040503050406030204" pitchFamily="18" charset="0"/>
                            <a:ea typeface="Cambria Math" panose="02040503050406030204" pitchFamily="18" charset="0"/>
                          </a:rPr>
                          <m:t>𝑀𝑒𝑎𝑛</m:t>
                        </m:r>
                        <m:r>
                          <a:rPr lang="en-US" altLang="ja-JP" sz="2200" b="0" i="1" smtClean="0">
                            <a:latin typeface="Cambria Math" panose="02040503050406030204" pitchFamily="18" charset="0"/>
                            <a:ea typeface="Cambria Math" panose="02040503050406030204" pitchFamily="18" charset="0"/>
                          </a:rPr>
                          <m:t> (µ)</m:t>
                        </m:r>
                      </m:den>
                    </m:f>
                  </m:oMath>
                </a14:m>
                <a:r>
                  <a:rPr lang="en-US" altLang="ja-JP" sz="2200" dirty="0" smtClean="0"/>
                  <a:t>  of gel thickness</a:t>
                </a: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4121543" y="3937504"/>
                <a:ext cx="4799845" cy="970202"/>
              </a:xfrm>
              <a:prstGeom prst="rect">
                <a:avLst/>
              </a:prstGeom>
              <a:blipFill rotWithShape="0">
                <a:blip r:embed="rId5"/>
                <a:stretch>
                  <a:fillRect l="-1398" t="-4403"/>
                </a:stretch>
              </a:blipFill>
            </p:spPr>
            <p:txBody>
              <a:bodyPr/>
              <a:lstStyle/>
              <a:p>
                <a:r>
                  <a:rPr lang="ja-JP" altLang="en-US">
                    <a:noFill/>
                  </a:rPr>
                  <a:t> </a:t>
                </a:r>
              </a:p>
            </p:txBody>
          </p:sp>
        </mc:Fallback>
      </mc:AlternateContent>
      <p:sp>
        <p:nvSpPr>
          <p:cNvPr id="2" name="正方形/長方形 1"/>
          <p:cNvSpPr/>
          <p:nvPr/>
        </p:nvSpPr>
        <p:spPr>
          <a:xfrm>
            <a:off x="967575" y="2503435"/>
            <a:ext cx="7422454" cy="360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4651170" y="5284645"/>
            <a:ext cx="4062842" cy="1200329"/>
          </a:xfrm>
          <a:prstGeom prst="rect">
            <a:avLst/>
          </a:prstGeom>
          <a:noFill/>
        </p:spPr>
        <p:txBody>
          <a:bodyPr wrap="square" rtlCol="0">
            <a:spAutoFit/>
          </a:bodyPr>
          <a:lstStyle/>
          <a:p>
            <a:r>
              <a:rPr lang="en-US" altLang="ja-JP" sz="2400" b="1" dirty="0">
                <a:solidFill>
                  <a:srgbClr val="FF0000"/>
                </a:solidFill>
                <a:sym typeface="Wingdings" panose="05000000000000000000" pitchFamily="2" charset="2"/>
              </a:rPr>
              <a:t>T</a:t>
            </a:r>
            <a:r>
              <a:rPr lang="en-US" altLang="ja-JP" sz="2400" b="1" dirty="0" smtClean="0">
                <a:solidFill>
                  <a:srgbClr val="FF0000"/>
                </a:solidFill>
              </a:rPr>
              <a:t>he higher the gas flow rate and spray distance, </a:t>
            </a:r>
          </a:p>
          <a:p>
            <a:r>
              <a:rPr lang="en-US" altLang="ja-JP" sz="2400" b="1" dirty="0" smtClean="0">
                <a:solidFill>
                  <a:srgbClr val="FF0000"/>
                </a:solidFill>
              </a:rPr>
              <a:t>the higher the homogeneity</a:t>
            </a:r>
            <a:endParaRPr kumimoji="1" lang="ja-JP" altLang="en-US" sz="2400" b="1" dirty="0">
              <a:solidFill>
                <a:srgbClr val="FF0000"/>
              </a:solidFill>
            </a:endParaRPr>
          </a:p>
        </p:txBody>
      </p:sp>
      <p:sp>
        <p:nvSpPr>
          <p:cNvPr id="3" name="正方形/長方形 2"/>
          <p:cNvSpPr/>
          <p:nvPr/>
        </p:nvSpPr>
        <p:spPr>
          <a:xfrm>
            <a:off x="440291" y="2812289"/>
            <a:ext cx="7947354" cy="67343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960287" y="875516"/>
            <a:ext cx="1" cy="1392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21982" y="1395428"/>
            <a:ext cx="1157873" cy="338554"/>
          </a:xfrm>
          <a:prstGeom prst="rect">
            <a:avLst/>
          </a:prstGeom>
          <a:noFill/>
        </p:spPr>
        <p:txBody>
          <a:bodyPr wrap="square" rtlCol="0">
            <a:spAutoFit/>
          </a:bodyPr>
          <a:lstStyle/>
          <a:p>
            <a:r>
              <a:rPr lang="en-US" altLang="ja-JP" sz="1600" dirty="0" smtClean="0"/>
              <a:t>Thickness</a:t>
            </a:r>
            <a:endParaRPr kumimoji="1" lang="ja-JP" altLang="en-US" sz="1600" dirty="0"/>
          </a:p>
        </p:txBody>
      </p:sp>
      <p:cxnSp>
        <p:nvCxnSpPr>
          <p:cNvPr id="15" name="直線矢印コネクタ 14"/>
          <p:cNvCxnSpPr/>
          <p:nvPr/>
        </p:nvCxnSpPr>
        <p:spPr>
          <a:xfrm>
            <a:off x="1179855" y="2745058"/>
            <a:ext cx="225881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1641505" y="2473587"/>
            <a:ext cx="1550210" cy="338554"/>
          </a:xfrm>
          <a:prstGeom prst="rect">
            <a:avLst/>
          </a:prstGeom>
          <a:noFill/>
        </p:spPr>
        <p:txBody>
          <a:bodyPr wrap="square" rtlCol="0">
            <a:spAutoFit/>
          </a:bodyPr>
          <a:lstStyle/>
          <a:p>
            <a:r>
              <a:rPr lang="en-US" altLang="ja-JP" sz="1600" dirty="0" smtClean="0"/>
              <a:t>Spray coverage</a:t>
            </a:r>
            <a:endParaRPr kumimoji="1" lang="ja-JP" altLang="en-US" sz="1600" dirty="0"/>
          </a:p>
        </p:txBody>
      </p:sp>
      <p:cxnSp>
        <p:nvCxnSpPr>
          <p:cNvPr id="36" name="直線矢印コネクタ 35"/>
          <p:cNvCxnSpPr/>
          <p:nvPr/>
        </p:nvCxnSpPr>
        <p:spPr>
          <a:xfrm>
            <a:off x="3615589" y="2746012"/>
            <a:ext cx="225881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4077239" y="2474541"/>
            <a:ext cx="1550210" cy="338554"/>
          </a:xfrm>
          <a:prstGeom prst="rect">
            <a:avLst/>
          </a:prstGeom>
          <a:noFill/>
        </p:spPr>
        <p:txBody>
          <a:bodyPr wrap="square" rtlCol="0">
            <a:spAutoFit/>
          </a:bodyPr>
          <a:lstStyle/>
          <a:p>
            <a:r>
              <a:rPr lang="en-US" altLang="ja-JP" sz="1600" dirty="0" smtClean="0"/>
              <a:t>Spray coverage</a:t>
            </a:r>
            <a:endParaRPr kumimoji="1" lang="ja-JP" altLang="en-US" sz="1600" dirty="0"/>
          </a:p>
        </p:txBody>
      </p:sp>
      <p:cxnSp>
        <p:nvCxnSpPr>
          <p:cNvPr id="38" name="直線矢印コネクタ 37"/>
          <p:cNvCxnSpPr/>
          <p:nvPr/>
        </p:nvCxnSpPr>
        <p:spPr>
          <a:xfrm>
            <a:off x="6080557" y="2743466"/>
            <a:ext cx="225881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6542207" y="2471995"/>
            <a:ext cx="1550210" cy="338554"/>
          </a:xfrm>
          <a:prstGeom prst="rect">
            <a:avLst/>
          </a:prstGeom>
          <a:noFill/>
        </p:spPr>
        <p:txBody>
          <a:bodyPr wrap="square" rtlCol="0">
            <a:spAutoFit/>
          </a:bodyPr>
          <a:lstStyle/>
          <a:p>
            <a:r>
              <a:rPr lang="en-US" altLang="ja-JP" sz="1600" dirty="0" smtClean="0"/>
              <a:t>Spray coverage</a:t>
            </a:r>
            <a:endParaRPr kumimoji="1" lang="ja-JP" altLang="en-US" sz="1600" dirty="0"/>
          </a:p>
        </p:txBody>
      </p:sp>
      <p:sp>
        <p:nvSpPr>
          <p:cNvPr id="6" name="テキスト ボックス 5"/>
          <p:cNvSpPr txBox="1"/>
          <p:nvPr/>
        </p:nvSpPr>
        <p:spPr>
          <a:xfrm>
            <a:off x="424249" y="2760596"/>
            <a:ext cx="1635369" cy="553998"/>
          </a:xfrm>
          <a:prstGeom prst="rect">
            <a:avLst/>
          </a:prstGeom>
          <a:noFill/>
        </p:spPr>
        <p:txBody>
          <a:bodyPr wrap="square" rtlCol="0">
            <a:spAutoFit/>
          </a:bodyPr>
          <a:lstStyle/>
          <a:p>
            <a:r>
              <a:rPr kumimoji="1" lang="en-US" altLang="ja-JP" sz="1500" dirty="0" smtClean="0">
                <a:latin typeface="Arial Unicode MS" panose="020B0604020202020204" pitchFamily="50" charset="-128"/>
                <a:ea typeface="Arial Unicode MS" panose="020B0604020202020204" pitchFamily="50" charset="-128"/>
                <a:cs typeface="Arial Unicode MS" panose="020B0604020202020204" pitchFamily="50" charset="-128"/>
              </a:rPr>
              <a:t>Spray distance</a:t>
            </a:r>
          </a:p>
          <a:p>
            <a:r>
              <a:rPr lang="en-US" altLang="ja-JP" sz="1500" dirty="0" smtClean="0">
                <a:latin typeface="Arial Unicode MS" panose="020B0604020202020204" pitchFamily="50" charset="-128"/>
                <a:ea typeface="Arial Unicode MS" panose="020B0604020202020204" pitchFamily="50" charset="-128"/>
                <a:cs typeface="Arial Unicode MS" panose="020B0604020202020204" pitchFamily="50" charset="-128"/>
              </a:rPr>
              <a:t>Gas flow rate</a:t>
            </a:r>
            <a:endParaRPr kumimoji="1" lang="ja-JP" altLang="en-US" sz="15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428190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13</a:t>
            </a:fld>
            <a:endParaRPr kumimoji="1" lang="ja-JP" altLang="en-US" dirty="0"/>
          </a:p>
        </p:txBody>
      </p:sp>
      <p:sp>
        <p:nvSpPr>
          <p:cNvPr id="10"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Result 2</a:t>
            </a:r>
          </a:p>
        </p:txBody>
      </p:sp>
      <p:sp>
        <p:nvSpPr>
          <p:cNvPr id="12"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Droplet size measurements</a:t>
            </a:r>
            <a:endParaRPr lang="ja-JP" altLang="en-US" sz="3600" u="sng" dirty="0">
              <a:solidFill>
                <a:srgbClr val="000066"/>
              </a:solidFill>
              <a:latin typeface="+mn-lt"/>
            </a:endParaRPr>
          </a:p>
        </p:txBody>
      </p:sp>
      <p:pic>
        <p:nvPicPr>
          <p:cNvPr id="13" name="図 3"/>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43092" y="1182152"/>
            <a:ext cx="2597637" cy="188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5"/>
          <p:cNvPicPr>
            <a:picLocks noChangeAspect="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49105" y="3735655"/>
            <a:ext cx="2591624" cy="188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テキスト ボックス 18"/>
          <p:cNvSpPr txBox="1"/>
          <p:nvPr/>
        </p:nvSpPr>
        <p:spPr>
          <a:xfrm>
            <a:off x="523756" y="3159811"/>
            <a:ext cx="2826847" cy="553998"/>
          </a:xfrm>
          <a:prstGeom prst="rect">
            <a:avLst/>
          </a:prstGeom>
          <a:noFill/>
        </p:spPr>
        <p:txBody>
          <a:bodyPr wrap="square" rtlCol="0">
            <a:spAutoFit/>
          </a:bodyPr>
          <a:lstStyle/>
          <a:p>
            <a:pPr>
              <a:lnSpc>
                <a:spcPts val="1800"/>
              </a:lnSpc>
            </a:pPr>
            <a:r>
              <a:rPr kumimoji="1" lang="en-US" altLang="ja-JP" dirty="0" smtClean="0"/>
              <a:t>Spray distance: 10cm</a:t>
            </a:r>
          </a:p>
          <a:p>
            <a:pPr>
              <a:lnSpc>
                <a:spcPts val="1800"/>
              </a:lnSpc>
            </a:pPr>
            <a:r>
              <a:rPr lang="en-US" altLang="ja-JP" dirty="0" smtClean="0"/>
              <a:t>Gas flow rate: 7L/min</a:t>
            </a:r>
            <a:endParaRPr kumimoji="1" lang="ja-JP" altLang="en-US" dirty="0"/>
          </a:p>
        </p:txBody>
      </p:sp>
      <p:sp>
        <p:nvSpPr>
          <p:cNvPr id="20" name="テキスト ボックス 19"/>
          <p:cNvSpPr txBox="1"/>
          <p:nvPr/>
        </p:nvSpPr>
        <p:spPr>
          <a:xfrm>
            <a:off x="523757" y="627248"/>
            <a:ext cx="2826847" cy="553998"/>
          </a:xfrm>
          <a:prstGeom prst="rect">
            <a:avLst/>
          </a:prstGeom>
          <a:noFill/>
        </p:spPr>
        <p:txBody>
          <a:bodyPr wrap="square" rtlCol="0">
            <a:spAutoFit/>
          </a:bodyPr>
          <a:lstStyle/>
          <a:p>
            <a:pPr>
              <a:lnSpc>
                <a:spcPts val="1800"/>
              </a:lnSpc>
            </a:pPr>
            <a:r>
              <a:rPr kumimoji="1" lang="en-US" altLang="ja-JP" dirty="0" smtClean="0"/>
              <a:t>Spray distance: 5cm</a:t>
            </a:r>
          </a:p>
          <a:p>
            <a:pPr>
              <a:lnSpc>
                <a:spcPts val="1800"/>
              </a:lnSpc>
            </a:pPr>
            <a:r>
              <a:rPr lang="en-US" altLang="ja-JP" dirty="0" smtClean="0"/>
              <a:t>Gas flow rate: 3L/min</a:t>
            </a:r>
            <a:endParaRPr kumimoji="1" lang="ja-JP" altLang="en-US" dirty="0"/>
          </a:p>
        </p:txBody>
      </p:sp>
      <p:grpSp>
        <p:nvGrpSpPr>
          <p:cNvPr id="17" name="グループ化 16"/>
          <p:cNvGrpSpPr/>
          <p:nvPr/>
        </p:nvGrpSpPr>
        <p:grpSpPr>
          <a:xfrm>
            <a:off x="3503000" y="1187641"/>
            <a:ext cx="5067049" cy="4016563"/>
            <a:chOff x="109182" y="1392769"/>
            <a:chExt cx="5554639" cy="4189166"/>
          </a:xfrm>
        </p:grpSpPr>
        <p:grpSp>
          <p:nvGrpSpPr>
            <p:cNvPr id="18" name="グループ化 9"/>
            <p:cNvGrpSpPr>
              <a:grpSpLocks/>
            </p:cNvGrpSpPr>
            <p:nvPr/>
          </p:nvGrpSpPr>
          <p:grpSpPr bwMode="auto">
            <a:xfrm>
              <a:off x="109182" y="1392769"/>
              <a:ext cx="5554639" cy="4189166"/>
              <a:chOff x="22761068" y="15911002"/>
              <a:chExt cx="7222483" cy="5741656"/>
            </a:xfrm>
          </p:grpSpPr>
          <p:pic>
            <p:nvPicPr>
              <p:cNvPr id="23" name="図 13"/>
              <p:cNvPicPr>
                <a:picLocks noChangeAspect="1"/>
              </p:cNvPicPr>
              <p:nvPr/>
            </p:nvPicPr>
            <p:blipFill>
              <a:blip r:embed="rId5">
                <a:extLst>
                  <a:ext uri="{28A0092B-C50C-407E-A947-70E740481C1C}">
                    <a14:useLocalDpi xmlns:a14="http://schemas.microsoft.com/office/drawing/2010/main" val="0"/>
                  </a:ext>
                </a:extLst>
              </a:blip>
              <a:srcRect t="6415"/>
              <a:stretch>
                <a:fillRect/>
              </a:stretch>
            </p:blipFill>
            <p:spPr bwMode="auto">
              <a:xfrm>
                <a:off x="22761068" y="15911002"/>
                <a:ext cx="7222483" cy="574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正方形/長方形 23"/>
              <p:cNvSpPr/>
              <p:nvPr/>
            </p:nvSpPr>
            <p:spPr>
              <a:xfrm>
                <a:off x="23938578" y="16659367"/>
                <a:ext cx="5358616" cy="715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pic>
          <p:nvPicPr>
            <p:cNvPr id="22" name="図 21"/>
            <p:cNvPicPr>
              <a:picLocks noChangeAspect="1"/>
            </p:cNvPicPr>
            <p:nvPr/>
          </p:nvPicPr>
          <p:blipFill>
            <a:blip r:embed="rId6"/>
            <a:stretch>
              <a:fillRect/>
            </a:stretch>
          </p:blipFill>
          <p:spPr>
            <a:xfrm>
              <a:off x="2016463" y="1938783"/>
              <a:ext cx="3301539" cy="870958"/>
            </a:xfrm>
            <a:prstGeom prst="rect">
              <a:avLst/>
            </a:prstGeom>
          </p:spPr>
        </p:pic>
      </p:grpSp>
      <p:sp>
        <p:nvSpPr>
          <p:cNvPr id="25" name="テキスト ボックス 24"/>
          <p:cNvSpPr txBox="1"/>
          <p:nvPr/>
        </p:nvSpPr>
        <p:spPr>
          <a:xfrm>
            <a:off x="4514681" y="706891"/>
            <a:ext cx="3629198" cy="400110"/>
          </a:xfrm>
          <a:prstGeom prst="rect">
            <a:avLst/>
          </a:prstGeom>
          <a:noFill/>
          <a:ln>
            <a:solidFill>
              <a:srgbClr val="000066"/>
            </a:solidFill>
          </a:ln>
        </p:spPr>
        <p:txBody>
          <a:bodyPr wrap="square" rtlCol="0">
            <a:spAutoFit/>
          </a:bodyPr>
          <a:lstStyle/>
          <a:p>
            <a:r>
              <a:rPr lang="en-US" altLang="ja-JP" sz="2000" dirty="0" smtClean="0"/>
              <a:t>Material: 0.5, 1, 2, 3wt% Alginate</a:t>
            </a:r>
          </a:p>
        </p:txBody>
      </p:sp>
      <p:sp>
        <p:nvSpPr>
          <p:cNvPr id="26" name="正方形/長方形 25"/>
          <p:cNvSpPr/>
          <p:nvPr/>
        </p:nvSpPr>
        <p:spPr>
          <a:xfrm>
            <a:off x="397801" y="5841646"/>
            <a:ext cx="8124794" cy="84929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4666844" y="5844440"/>
            <a:ext cx="3930015" cy="830997"/>
          </a:xfrm>
          <a:prstGeom prst="rect">
            <a:avLst/>
          </a:prstGeom>
          <a:noFill/>
          <a:ln w="38100">
            <a:noFill/>
          </a:ln>
        </p:spPr>
        <p:txBody>
          <a:bodyPr wrap="square" rtlCol="0">
            <a:spAutoFit/>
          </a:bodyPr>
          <a:lstStyle/>
          <a:p>
            <a:r>
              <a:rPr lang="en-US" altLang="ja-JP" sz="2400" b="1" dirty="0">
                <a:solidFill>
                  <a:srgbClr val="FF0000"/>
                </a:solidFill>
                <a:sym typeface="Wingdings" panose="05000000000000000000" pitchFamily="2" charset="2"/>
              </a:rPr>
              <a:t>H</a:t>
            </a:r>
            <a:r>
              <a:rPr lang="en-US" altLang="ja-JP" sz="2400" b="1" dirty="0" smtClean="0">
                <a:solidFill>
                  <a:srgbClr val="FF0000"/>
                </a:solidFill>
                <a:sym typeface="Wingdings" panose="05000000000000000000" pitchFamily="2" charset="2"/>
              </a:rPr>
              <a:t>igh </a:t>
            </a:r>
            <a:r>
              <a:rPr lang="en-US" altLang="ja-JP" sz="2400" b="1" dirty="0">
                <a:solidFill>
                  <a:srgbClr val="FF0000"/>
                </a:solidFill>
                <a:sym typeface="Wingdings" panose="05000000000000000000" pitchFamily="2" charset="2"/>
              </a:rPr>
              <a:t>homogeneity </a:t>
            </a:r>
            <a:endParaRPr lang="en-US" altLang="ja-JP" sz="2400" b="1" dirty="0" smtClean="0">
              <a:solidFill>
                <a:srgbClr val="FF0000"/>
              </a:solidFill>
              <a:sym typeface="Wingdings" panose="05000000000000000000" pitchFamily="2" charset="2"/>
            </a:endParaRPr>
          </a:p>
          <a:p>
            <a:r>
              <a:rPr lang="en-US" altLang="ja-JP" sz="2400" b="1" dirty="0" smtClean="0">
                <a:solidFill>
                  <a:srgbClr val="FF0000"/>
                </a:solidFill>
                <a:sym typeface="Wingdings" panose="05000000000000000000" pitchFamily="2" charset="2"/>
              </a:rPr>
              <a:t>High mixing </a:t>
            </a:r>
            <a:r>
              <a:rPr lang="en-US" altLang="ja-JP" sz="2400" b="1" dirty="0">
                <a:solidFill>
                  <a:srgbClr val="FF0000"/>
                </a:solidFill>
                <a:sym typeface="Wingdings" panose="05000000000000000000" pitchFamily="2" charset="2"/>
              </a:rPr>
              <a:t>efficiency </a:t>
            </a:r>
            <a:r>
              <a:rPr lang="en-US" altLang="ja-JP" sz="2400" b="1" dirty="0">
                <a:sym typeface="Wingdings" panose="05000000000000000000" pitchFamily="2" charset="2"/>
              </a:rPr>
              <a:t>of </a:t>
            </a:r>
            <a:r>
              <a:rPr lang="en-US" altLang="ja-JP" sz="2400" b="1" dirty="0" smtClean="0">
                <a:sym typeface="Wingdings" panose="05000000000000000000" pitchFamily="2" charset="2"/>
              </a:rPr>
              <a:t>gels</a:t>
            </a:r>
            <a:endParaRPr lang="en-US" altLang="ja-JP" sz="2400" b="1" dirty="0">
              <a:sym typeface="Wingdings" panose="05000000000000000000" pitchFamily="2" charset="2"/>
            </a:endParaRPr>
          </a:p>
        </p:txBody>
      </p:sp>
      <p:sp>
        <p:nvSpPr>
          <p:cNvPr id="28" name="テキスト ボックス 27"/>
          <p:cNvSpPr txBox="1"/>
          <p:nvPr/>
        </p:nvSpPr>
        <p:spPr>
          <a:xfrm>
            <a:off x="591119" y="5844441"/>
            <a:ext cx="3372068" cy="830997"/>
          </a:xfrm>
          <a:prstGeom prst="rect">
            <a:avLst/>
          </a:prstGeom>
          <a:noFill/>
          <a:ln w="38100">
            <a:noFill/>
          </a:ln>
        </p:spPr>
        <p:txBody>
          <a:bodyPr wrap="square" rtlCol="0">
            <a:spAutoFit/>
          </a:bodyPr>
          <a:lstStyle/>
          <a:p>
            <a:r>
              <a:rPr lang="en-US" altLang="ja-JP" sz="2400" b="1" dirty="0" smtClean="0">
                <a:solidFill>
                  <a:srgbClr val="FF0000"/>
                </a:solidFill>
                <a:sym typeface="Wingdings" panose="05000000000000000000" pitchFamily="2" charset="2"/>
              </a:rPr>
              <a:t>High </a:t>
            </a:r>
            <a:r>
              <a:rPr lang="en-US" altLang="ja-JP" sz="2400" b="1" dirty="0">
                <a:solidFill>
                  <a:srgbClr val="FF0000"/>
                </a:solidFill>
                <a:sym typeface="Wingdings" panose="05000000000000000000" pitchFamily="2" charset="2"/>
              </a:rPr>
              <a:t>gas flow rates </a:t>
            </a:r>
            <a:endParaRPr lang="en-US" altLang="ja-JP" sz="2400" b="1" dirty="0" smtClean="0">
              <a:solidFill>
                <a:srgbClr val="FF0000"/>
              </a:solidFill>
              <a:sym typeface="Wingdings" panose="05000000000000000000" pitchFamily="2" charset="2"/>
            </a:endParaRPr>
          </a:p>
          <a:p>
            <a:r>
              <a:rPr lang="en-US" altLang="ja-JP" sz="2400" b="1" dirty="0" smtClean="0">
                <a:solidFill>
                  <a:srgbClr val="FF0000"/>
                </a:solidFill>
                <a:sym typeface="Wingdings" panose="05000000000000000000" pitchFamily="2" charset="2"/>
              </a:rPr>
              <a:t>High spray distances</a:t>
            </a:r>
            <a:endParaRPr lang="en-US" altLang="ja-JP" sz="2400" b="1" dirty="0">
              <a:sym typeface="Wingdings" panose="05000000000000000000" pitchFamily="2" charset="2"/>
            </a:endParaRPr>
          </a:p>
        </p:txBody>
      </p:sp>
      <p:cxnSp>
        <p:nvCxnSpPr>
          <p:cNvPr id="29" name="直線矢印コネクタ 28"/>
          <p:cNvCxnSpPr/>
          <p:nvPr/>
        </p:nvCxnSpPr>
        <p:spPr>
          <a:xfrm>
            <a:off x="3190971" y="6227856"/>
            <a:ext cx="1475873"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p:cNvSpPr txBox="1"/>
          <p:nvPr/>
        </p:nvSpPr>
        <p:spPr>
          <a:xfrm>
            <a:off x="3456187" y="5268822"/>
            <a:ext cx="5746186" cy="461665"/>
          </a:xfrm>
          <a:prstGeom prst="rect">
            <a:avLst/>
          </a:prstGeom>
          <a:noFill/>
        </p:spPr>
        <p:txBody>
          <a:bodyPr wrap="square" rtlCol="0">
            <a:spAutoFit/>
          </a:bodyPr>
          <a:lstStyle/>
          <a:p>
            <a:r>
              <a:rPr kumimoji="1" lang="en-US" altLang="ja-JP" sz="2400" dirty="0" smtClean="0">
                <a:sym typeface="Wingdings" panose="05000000000000000000" pitchFamily="2" charset="2"/>
              </a:rPr>
              <a:t>Smaller droplets with larger spray coverage</a:t>
            </a:r>
          </a:p>
        </p:txBody>
      </p:sp>
    </p:spTree>
    <p:extLst>
      <p:ext uri="{BB962C8B-B14F-4D97-AF65-F5344CB8AC3E}">
        <p14:creationId xmlns:p14="http://schemas.microsoft.com/office/powerpoint/2010/main" val="3814867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77455"/>
            <a:ext cx="2057400" cy="365125"/>
          </a:xfrm>
        </p:spPr>
        <p:txBody>
          <a:bodyPr/>
          <a:lstStyle/>
          <a:p>
            <a:fld id="{6E4B8848-009C-4A03-B37E-7CDA5ABC8CE2}" type="slidenum">
              <a:rPr kumimoji="1" lang="ja-JP" altLang="en-US" smtClean="0"/>
              <a:t>14</a:t>
            </a:fld>
            <a:endParaRPr kumimoji="1" lang="ja-JP" altLang="en-US"/>
          </a:p>
        </p:txBody>
      </p:sp>
      <p:sp>
        <p:nvSpPr>
          <p:cNvPr id="9" name="テキスト ボックス 8"/>
          <p:cNvSpPr txBox="1"/>
          <p:nvPr/>
        </p:nvSpPr>
        <p:spPr>
          <a:xfrm>
            <a:off x="416660" y="5811767"/>
            <a:ext cx="6104772" cy="830997"/>
          </a:xfrm>
          <a:prstGeom prst="rect">
            <a:avLst/>
          </a:prstGeom>
          <a:noFill/>
        </p:spPr>
        <p:txBody>
          <a:bodyPr wrap="square" rtlCol="0">
            <a:spAutoFit/>
          </a:bodyPr>
          <a:lstStyle/>
          <a:p>
            <a:r>
              <a:rPr lang="en-US" altLang="ja-JP" sz="2400" b="1" dirty="0" smtClean="0">
                <a:sym typeface="Wingdings" panose="05000000000000000000" pitchFamily="2" charset="2"/>
              </a:rPr>
              <a:t>Materials sprayed at </a:t>
            </a:r>
            <a:r>
              <a:rPr lang="en-US" altLang="ja-JP" sz="2400" b="1" dirty="0" smtClean="0">
                <a:solidFill>
                  <a:srgbClr val="FF0000"/>
                </a:solidFill>
                <a:sym typeface="Wingdings" panose="05000000000000000000" pitchFamily="2" charset="2"/>
              </a:rPr>
              <a:t>h</a:t>
            </a:r>
            <a:r>
              <a:rPr lang="en-US" altLang="ja-JP" sz="2400" b="1" dirty="0" smtClean="0">
                <a:solidFill>
                  <a:srgbClr val="FF0000"/>
                </a:solidFill>
              </a:rPr>
              <a:t>igh gas flow rate </a:t>
            </a:r>
            <a:r>
              <a:rPr lang="en-US" altLang="ja-JP" sz="2400" b="1" dirty="0" smtClean="0"/>
              <a:t>and </a:t>
            </a:r>
            <a:r>
              <a:rPr lang="en-US" altLang="ja-JP" sz="2400" b="1" dirty="0" smtClean="0">
                <a:solidFill>
                  <a:srgbClr val="FF0000"/>
                </a:solidFill>
              </a:rPr>
              <a:t>short distances </a:t>
            </a:r>
            <a:r>
              <a:rPr lang="en-US" altLang="ja-JP" sz="2400" b="1" dirty="0" smtClean="0"/>
              <a:t>caused significant cell death</a:t>
            </a:r>
          </a:p>
        </p:txBody>
      </p:sp>
      <p:sp>
        <p:nvSpPr>
          <p:cNvPr id="16"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Result </a:t>
            </a:r>
            <a:r>
              <a:rPr lang="en-US" altLang="ja-JP" dirty="0"/>
              <a:t>3</a:t>
            </a:r>
            <a:r>
              <a:rPr lang="en-US" altLang="ja-JP" dirty="0" smtClean="0"/>
              <a:t> </a:t>
            </a:r>
            <a:endParaRPr lang="ja-JP" altLang="en-US" dirty="0"/>
          </a:p>
        </p:txBody>
      </p:sp>
      <p:sp>
        <p:nvSpPr>
          <p:cNvPr id="14"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vitro </a:t>
            </a:r>
            <a:r>
              <a:rPr lang="en-US" altLang="ja-JP" sz="3600" u="sng" dirty="0" smtClean="0">
                <a:latin typeface="+mn-lt"/>
              </a:rPr>
              <a:t>analysis: WST assay</a:t>
            </a:r>
            <a:endParaRPr lang="ja-JP" altLang="en-US" sz="3600" u="sng" dirty="0">
              <a:solidFill>
                <a:srgbClr val="000066"/>
              </a:solidFill>
              <a:latin typeface="+mn-lt"/>
            </a:endParaRPr>
          </a:p>
        </p:txBody>
      </p:sp>
      <p:sp>
        <p:nvSpPr>
          <p:cNvPr id="17" name="テキスト ボックス 16"/>
          <p:cNvSpPr txBox="1"/>
          <p:nvPr/>
        </p:nvSpPr>
        <p:spPr>
          <a:xfrm>
            <a:off x="0" y="513211"/>
            <a:ext cx="8903035"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200" dirty="0" err="1" smtClean="0"/>
              <a:t>Alg</a:t>
            </a:r>
            <a:r>
              <a:rPr lang="en-US" altLang="ja-JP" sz="2200" dirty="0" smtClean="0"/>
              <a:t>-CMC at varying spray parameters </a:t>
            </a:r>
          </a:p>
        </p:txBody>
      </p:sp>
      <p:pic>
        <p:nvPicPr>
          <p:cNvPr id="72" name="図 71"/>
          <p:cNvPicPr>
            <a:picLocks noChangeAspect="1"/>
          </p:cNvPicPr>
          <p:nvPr/>
        </p:nvPicPr>
        <p:blipFill>
          <a:blip r:embed="rId3"/>
          <a:stretch>
            <a:fillRect/>
          </a:stretch>
        </p:blipFill>
        <p:spPr>
          <a:xfrm>
            <a:off x="6059355" y="1366413"/>
            <a:ext cx="2669209" cy="3156327"/>
          </a:xfrm>
          <a:prstGeom prst="rect">
            <a:avLst/>
          </a:prstGeom>
        </p:spPr>
      </p:pic>
      <p:sp>
        <p:nvSpPr>
          <p:cNvPr id="73" name="テキスト ボックス 72"/>
          <p:cNvSpPr txBox="1"/>
          <p:nvPr/>
        </p:nvSpPr>
        <p:spPr>
          <a:xfrm>
            <a:off x="6315997" y="4435181"/>
            <a:ext cx="2718429" cy="338554"/>
          </a:xfrm>
          <a:prstGeom prst="rect">
            <a:avLst/>
          </a:prstGeom>
          <a:noFill/>
        </p:spPr>
        <p:txBody>
          <a:bodyPr wrap="square" rtlCol="0">
            <a:spAutoFit/>
          </a:bodyPr>
          <a:lstStyle/>
          <a:p>
            <a:r>
              <a:rPr lang="en-US" altLang="ja-JP" sz="1600" dirty="0" smtClean="0">
                <a:latin typeface="Arial Unicode MS" panose="020B0604020202020204" pitchFamily="50" charset="-128"/>
                <a:ea typeface="Arial Unicode MS" panose="020B0604020202020204" pitchFamily="50" charset="-128"/>
                <a:cs typeface="Arial Unicode MS" panose="020B0604020202020204" pitchFamily="50" charset="-128"/>
                <a:sym typeface="Wingdings" panose="05000000000000000000" pitchFamily="2" charset="2"/>
              </a:rPr>
              <a:t>Control  5cm 10cm  20cm</a:t>
            </a:r>
            <a:endParaRPr lang="en-US" altLang="ja-JP" sz="1600" dirty="0" smtClean="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74" name="テキスト ボックス 73"/>
          <p:cNvSpPr txBox="1"/>
          <p:nvPr/>
        </p:nvSpPr>
        <p:spPr>
          <a:xfrm>
            <a:off x="7355077" y="4685034"/>
            <a:ext cx="938160" cy="338554"/>
          </a:xfrm>
          <a:prstGeom prst="rect">
            <a:avLst/>
          </a:prstGeom>
          <a:noFill/>
        </p:spPr>
        <p:txBody>
          <a:bodyPr wrap="square" rtlCol="0">
            <a:spAutoFit/>
          </a:bodyPr>
          <a:lstStyle/>
          <a:p>
            <a:r>
              <a:rPr lang="en-US" altLang="ja-JP" sz="1600" dirty="0" smtClean="0">
                <a:latin typeface="Arial Unicode MS" panose="020B0604020202020204" pitchFamily="50" charset="-128"/>
                <a:ea typeface="Arial Unicode MS" panose="020B0604020202020204" pitchFamily="50" charset="-128"/>
                <a:cs typeface="Arial Unicode MS" panose="020B0604020202020204" pitchFamily="50" charset="-128"/>
                <a:sym typeface="Wingdings" panose="05000000000000000000" pitchFamily="2" charset="2"/>
              </a:rPr>
              <a:t>7L/min</a:t>
            </a:r>
            <a:endParaRPr lang="en-US" altLang="ja-JP" sz="1600" dirty="0" smtClean="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75" name="正方形/長方形 74"/>
          <p:cNvSpPr/>
          <p:nvPr/>
        </p:nvSpPr>
        <p:spPr>
          <a:xfrm>
            <a:off x="6378919" y="4495913"/>
            <a:ext cx="2396050" cy="50363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6798488" y="1086642"/>
            <a:ext cx="2670624" cy="461665"/>
          </a:xfrm>
          <a:prstGeom prst="rect">
            <a:avLst/>
          </a:prstGeom>
          <a:noFill/>
        </p:spPr>
        <p:txBody>
          <a:bodyPr wrap="square" rtlCol="0">
            <a:spAutoFit/>
          </a:bodyPr>
          <a:lstStyle/>
          <a:p>
            <a:r>
              <a:rPr kumimoji="1" lang="en-US" altLang="ja-JP" sz="2400" dirty="0" smtClean="0"/>
              <a:t>Air only</a:t>
            </a:r>
            <a:endParaRPr kumimoji="1" lang="ja-JP" altLang="en-US" sz="2400" dirty="0"/>
          </a:p>
        </p:txBody>
      </p:sp>
      <p:grpSp>
        <p:nvGrpSpPr>
          <p:cNvPr id="10" name="グループ化 9"/>
          <p:cNvGrpSpPr/>
          <p:nvPr/>
        </p:nvGrpSpPr>
        <p:grpSpPr>
          <a:xfrm>
            <a:off x="192420" y="913557"/>
            <a:ext cx="5789802" cy="4778218"/>
            <a:chOff x="109290" y="1035477"/>
            <a:chExt cx="5789802" cy="4778218"/>
          </a:xfrm>
        </p:grpSpPr>
        <p:pic>
          <p:nvPicPr>
            <p:cNvPr id="5" name="図 4"/>
            <p:cNvPicPr>
              <a:picLocks noChangeAspect="1"/>
            </p:cNvPicPr>
            <p:nvPr/>
          </p:nvPicPr>
          <p:blipFill>
            <a:blip r:embed="rId4"/>
            <a:stretch>
              <a:fillRect/>
            </a:stretch>
          </p:blipFill>
          <p:spPr>
            <a:xfrm>
              <a:off x="109290" y="1275163"/>
              <a:ext cx="5789802" cy="3967002"/>
            </a:xfrm>
            <a:prstGeom prst="rect">
              <a:avLst/>
            </a:prstGeom>
          </p:spPr>
        </p:pic>
        <p:grpSp>
          <p:nvGrpSpPr>
            <p:cNvPr id="3" name="グループ化 2"/>
            <p:cNvGrpSpPr/>
            <p:nvPr/>
          </p:nvGrpSpPr>
          <p:grpSpPr>
            <a:xfrm>
              <a:off x="811750" y="1035477"/>
              <a:ext cx="5041650" cy="4778218"/>
              <a:chOff x="866157" y="1102958"/>
              <a:chExt cx="5041650" cy="4759456"/>
            </a:xfrm>
          </p:grpSpPr>
          <p:sp>
            <p:nvSpPr>
              <p:cNvPr id="31" name="テキスト ボックス 30"/>
              <p:cNvSpPr txBox="1"/>
              <p:nvPr/>
            </p:nvSpPr>
            <p:spPr>
              <a:xfrm>
                <a:off x="866157" y="5274809"/>
                <a:ext cx="4994066" cy="338554"/>
              </a:xfrm>
              <a:prstGeom prst="rect">
                <a:avLst/>
              </a:prstGeom>
              <a:noFill/>
            </p:spPr>
            <p:txBody>
              <a:bodyPr wrap="square" rtlCol="0">
                <a:spAutoFit/>
              </a:bodyPr>
              <a:lstStyle/>
              <a:p>
                <a:r>
                  <a:rPr lang="en-US" altLang="ja-JP" sz="1600" dirty="0" smtClean="0">
                    <a:latin typeface="Arial Unicode MS" panose="020B0604020202020204" pitchFamily="50" charset="-128"/>
                    <a:ea typeface="Arial Unicode MS" panose="020B0604020202020204" pitchFamily="50" charset="-128"/>
                    <a:cs typeface="Arial Unicode MS" panose="020B0604020202020204" pitchFamily="50" charset="-128"/>
                    <a:sym typeface="Wingdings" panose="05000000000000000000" pitchFamily="2" charset="2"/>
                  </a:rPr>
                  <a:t>Control    5cm    10cm    20cm    5cm     10cm   20cm</a:t>
                </a:r>
                <a:endParaRPr lang="en-US" altLang="ja-JP" sz="1600" dirty="0" smtClean="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32" name="テキスト ボックス 31"/>
              <p:cNvSpPr txBox="1"/>
              <p:nvPr/>
            </p:nvSpPr>
            <p:spPr>
              <a:xfrm>
                <a:off x="2396183" y="5523860"/>
                <a:ext cx="3482597" cy="338554"/>
              </a:xfrm>
              <a:prstGeom prst="rect">
                <a:avLst/>
              </a:prstGeom>
              <a:noFill/>
            </p:spPr>
            <p:txBody>
              <a:bodyPr wrap="square" rtlCol="0">
                <a:spAutoFit/>
              </a:bodyPr>
              <a:lstStyle/>
              <a:p>
                <a:r>
                  <a:rPr lang="en-US" altLang="ja-JP" sz="1600" dirty="0" smtClean="0">
                    <a:latin typeface="Arial Unicode MS" panose="020B0604020202020204" pitchFamily="50" charset="-128"/>
                    <a:ea typeface="Arial Unicode MS" panose="020B0604020202020204" pitchFamily="50" charset="-128"/>
                    <a:cs typeface="Arial Unicode MS" panose="020B0604020202020204" pitchFamily="50" charset="-128"/>
                    <a:sym typeface="Wingdings" panose="05000000000000000000" pitchFamily="2" charset="2"/>
                  </a:rPr>
                  <a:t>3L/min                         7L/min</a:t>
                </a:r>
                <a:endParaRPr lang="en-US" altLang="ja-JP" sz="1600" dirty="0" smtClean="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63" name="図 62"/>
              <p:cNvPicPr>
                <a:picLocks noChangeAspect="1"/>
              </p:cNvPicPr>
              <p:nvPr/>
            </p:nvPicPr>
            <p:blipFill rotWithShape="1">
              <a:blip r:embed="rId5"/>
              <a:srcRect t="56595" b="-80"/>
              <a:stretch/>
            </p:blipFill>
            <p:spPr>
              <a:xfrm>
                <a:off x="3440323" y="1252123"/>
                <a:ext cx="2339774" cy="221063"/>
              </a:xfrm>
              <a:prstGeom prst="rect">
                <a:avLst/>
              </a:prstGeom>
            </p:spPr>
          </p:pic>
          <p:pic>
            <p:nvPicPr>
              <p:cNvPr id="60" name="図 59"/>
              <p:cNvPicPr>
                <a:picLocks noChangeAspect="1"/>
              </p:cNvPicPr>
              <p:nvPr/>
            </p:nvPicPr>
            <p:blipFill rotWithShape="1">
              <a:blip r:embed="rId5"/>
              <a:srcRect b="40449"/>
              <a:stretch/>
            </p:blipFill>
            <p:spPr>
              <a:xfrm>
                <a:off x="1023416" y="1102958"/>
                <a:ext cx="2339774" cy="302739"/>
              </a:xfrm>
              <a:prstGeom prst="rect">
                <a:avLst/>
              </a:prstGeom>
            </p:spPr>
          </p:pic>
          <p:sp>
            <p:nvSpPr>
              <p:cNvPr id="33" name="正方形/長方形 32"/>
              <p:cNvSpPr/>
              <p:nvPr/>
            </p:nvSpPr>
            <p:spPr>
              <a:xfrm>
                <a:off x="895184" y="5260352"/>
                <a:ext cx="5012623" cy="59336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p:cNvCxnSpPr/>
            <p:nvPr/>
          </p:nvCxnSpPr>
          <p:spPr>
            <a:xfrm>
              <a:off x="3712369" y="5209260"/>
              <a:ext cx="0" cy="604435"/>
            </a:xfrm>
            <a:prstGeom prst="line">
              <a:avLst/>
            </a:prstGeom>
          </p:spPr>
          <p:style>
            <a:lnRef idx="1">
              <a:schemeClr val="dk1"/>
            </a:lnRef>
            <a:fillRef idx="0">
              <a:schemeClr val="dk1"/>
            </a:fillRef>
            <a:effectRef idx="0">
              <a:schemeClr val="dk1"/>
            </a:effectRef>
            <a:fontRef idx="minor">
              <a:schemeClr val="tx1"/>
            </a:fontRef>
          </p:style>
        </p:cxnSp>
        <p:cxnSp>
          <p:nvCxnSpPr>
            <p:cNvPr id="57" name="直線コネクタ 56"/>
            <p:cNvCxnSpPr/>
            <p:nvPr/>
          </p:nvCxnSpPr>
          <p:spPr>
            <a:xfrm>
              <a:off x="1675751" y="5209260"/>
              <a:ext cx="0" cy="604435"/>
            </a:xfrm>
            <a:prstGeom prst="line">
              <a:avLst/>
            </a:prstGeom>
          </p:spPr>
          <p:style>
            <a:lnRef idx="1">
              <a:schemeClr val="dk1"/>
            </a:lnRef>
            <a:fillRef idx="0">
              <a:schemeClr val="dk1"/>
            </a:fillRef>
            <a:effectRef idx="0">
              <a:schemeClr val="dk1"/>
            </a:effectRef>
            <a:fontRef idx="minor">
              <a:schemeClr val="tx1"/>
            </a:fontRef>
          </p:style>
        </p:cxnSp>
      </p:grpSp>
      <p:sp>
        <p:nvSpPr>
          <p:cNvPr id="2" name="テキスト ボックス 1"/>
          <p:cNvSpPr txBox="1"/>
          <p:nvPr/>
        </p:nvSpPr>
        <p:spPr>
          <a:xfrm>
            <a:off x="4839500" y="1332219"/>
            <a:ext cx="1024759" cy="369332"/>
          </a:xfrm>
          <a:prstGeom prst="rect">
            <a:avLst/>
          </a:prstGeom>
          <a:noFill/>
        </p:spPr>
        <p:txBody>
          <a:bodyPr wrap="square" rtlCol="0">
            <a:spAutoFit/>
          </a:bodyPr>
          <a:lstStyle/>
          <a:p>
            <a:r>
              <a:rPr kumimoji="1" lang="en-US" altLang="ja-JP" dirty="0" smtClean="0"/>
              <a:t>* </a:t>
            </a:r>
            <a:r>
              <a:rPr kumimoji="1" lang="en-US" altLang="ja-JP" i="1" dirty="0" smtClean="0"/>
              <a:t>p</a:t>
            </a:r>
            <a:r>
              <a:rPr kumimoji="1" lang="en-US" altLang="ja-JP" dirty="0" smtClean="0"/>
              <a:t>&lt;0.05</a:t>
            </a:r>
            <a:endParaRPr kumimoji="1" lang="ja-JP" altLang="en-US" dirty="0"/>
          </a:p>
        </p:txBody>
      </p:sp>
      <p:pic>
        <p:nvPicPr>
          <p:cNvPr id="7" name="図 6"/>
          <p:cNvPicPr>
            <a:picLocks noChangeAspect="1"/>
          </p:cNvPicPr>
          <p:nvPr/>
        </p:nvPicPr>
        <p:blipFill>
          <a:blip r:embed="rId6"/>
          <a:stretch>
            <a:fillRect/>
          </a:stretch>
        </p:blipFill>
        <p:spPr>
          <a:xfrm>
            <a:off x="6283721" y="5185882"/>
            <a:ext cx="2387263" cy="1475695"/>
          </a:xfrm>
          <a:prstGeom prst="rect">
            <a:avLst/>
          </a:prstGeom>
        </p:spPr>
      </p:pic>
    </p:spTree>
    <p:extLst>
      <p:ext uri="{BB962C8B-B14F-4D97-AF65-F5344CB8AC3E}">
        <p14:creationId xmlns:p14="http://schemas.microsoft.com/office/powerpoint/2010/main" val="4247177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4200"/>
            <a:ext cx="2057400" cy="365125"/>
          </a:xfrm>
        </p:spPr>
        <p:txBody>
          <a:bodyPr/>
          <a:lstStyle/>
          <a:p>
            <a:fld id="{6E4B8848-009C-4A03-B37E-7CDA5ABC8CE2}" type="slidenum">
              <a:rPr kumimoji="1" lang="ja-JP" altLang="en-US" smtClean="0"/>
              <a:t>15</a:t>
            </a:fld>
            <a:endParaRPr kumimoji="1" lang="ja-JP" altLang="en-US" dirty="0"/>
          </a:p>
        </p:txBody>
      </p:sp>
      <p:pic>
        <p:nvPicPr>
          <p:cNvPr id="72" name="図 71"/>
          <p:cNvPicPr>
            <a:picLocks noChangeAspect="1"/>
          </p:cNvPicPr>
          <p:nvPr/>
        </p:nvPicPr>
        <p:blipFill rotWithShape="1">
          <a:blip r:embed="rId3"/>
          <a:srcRect r="50939"/>
          <a:stretch/>
        </p:blipFill>
        <p:spPr>
          <a:xfrm>
            <a:off x="86958" y="967324"/>
            <a:ext cx="4348255" cy="4621099"/>
          </a:xfrm>
          <a:prstGeom prst="rect">
            <a:avLst/>
          </a:prstGeom>
        </p:spPr>
      </p:pic>
      <p:pic>
        <p:nvPicPr>
          <p:cNvPr id="73" name="図 72"/>
          <p:cNvPicPr>
            <a:picLocks noChangeAspect="1"/>
          </p:cNvPicPr>
          <p:nvPr/>
        </p:nvPicPr>
        <p:blipFill rotWithShape="1">
          <a:blip r:embed="rId3"/>
          <a:srcRect l="50059" r="6020"/>
          <a:stretch/>
        </p:blipFill>
        <p:spPr>
          <a:xfrm>
            <a:off x="4529819" y="967323"/>
            <a:ext cx="3854791" cy="4621099"/>
          </a:xfrm>
          <a:prstGeom prst="rect">
            <a:avLst/>
          </a:prstGeom>
        </p:spPr>
      </p:pic>
      <p:cxnSp>
        <p:nvCxnSpPr>
          <p:cNvPr id="7" name="直線コネクタ 6"/>
          <p:cNvCxnSpPr/>
          <p:nvPr/>
        </p:nvCxnSpPr>
        <p:spPr>
          <a:xfrm flipH="1">
            <a:off x="4452798" y="1286288"/>
            <a:ext cx="6035" cy="4253237"/>
          </a:xfrm>
          <a:prstGeom prst="line">
            <a:avLst/>
          </a:prstGeom>
          <a:ln w="762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45034" y="641925"/>
            <a:ext cx="2340365" cy="400110"/>
          </a:xfrm>
          <a:prstGeom prst="rect">
            <a:avLst/>
          </a:prstGeom>
          <a:noFill/>
          <a:ln>
            <a:noFill/>
          </a:ln>
        </p:spPr>
        <p:txBody>
          <a:bodyPr wrap="square" rtlCol="0">
            <a:spAutoFit/>
          </a:bodyPr>
          <a:lstStyle/>
          <a:p>
            <a:r>
              <a:rPr kumimoji="1" lang="en-US" altLang="ja-JP" sz="2000" u="sng" dirty="0" smtClean="0">
                <a:ea typeface="Arial Unicode MS" panose="020B0604020202020204" pitchFamily="50" charset="-128"/>
                <a:cs typeface="Arial Unicode MS" panose="020B0604020202020204" pitchFamily="50" charset="-128"/>
              </a:rPr>
              <a:t>Spray distance =5cm</a:t>
            </a:r>
            <a:endParaRPr kumimoji="1" lang="ja-JP" altLang="en-US" sz="2000" u="sng" dirty="0">
              <a:ea typeface="Arial Unicode MS" panose="020B0604020202020204" pitchFamily="50" charset="-128"/>
              <a:cs typeface="Arial Unicode MS" panose="020B0604020202020204" pitchFamily="50" charset="-128"/>
            </a:endParaRPr>
          </a:p>
        </p:txBody>
      </p:sp>
      <p:sp>
        <p:nvSpPr>
          <p:cNvPr id="13" name="テキスト ボックス 12"/>
          <p:cNvSpPr txBox="1"/>
          <p:nvPr/>
        </p:nvSpPr>
        <p:spPr>
          <a:xfrm>
            <a:off x="5057427" y="641925"/>
            <a:ext cx="2426800" cy="400110"/>
          </a:xfrm>
          <a:prstGeom prst="rect">
            <a:avLst/>
          </a:prstGeom>
          <a:noFill/>
          <a:ln>
            <a:noFill/>
          </a:ln>
        </p:spPr>
        <p:txBody>
          <a:bodyPr wrap="square" rtlCol="0">
            <a:spAutoFit/>
          </a:bodyPr>
          <a:lstStyle/>
          <a:p>
            <a:r>
              <a:rPr kumimoji="1" lang="en-US" altLang="ja-JP" sz="2000" u="sng" dirty="0" smtClean="0">
                <a:ea typeface="Arial Unicode MS" panose="020B0604020202020204" pitchFamily="50" charset="-128"/>
                <a:cs typeface="Arial Unicode MS" panose="020B0604020202020204" pitchFamily="50" charset="-128"/>
              </a:rPr>
              <a:t>Spray distance =20cm</a:t>
            </a:r>
            <a:endParaRPr kumimoji="1" lang="ja-JP" altLang="en-US" sz="2000" u="sng" dirty="0">
              <a:ea typeface="Arial Unicode MS" panose="020B0604020202020204" pitchFamily="50" charset="-128"/>
              <a:cs typeface="Arial Unicode MS" panose="020B0604020202020204" pitchFamily="50" charset="-128"/>
            </a:endParaRPr>
          </a:p>
        </p:txBody>
      </p:sp>
      <p:sp>
        <p:nvSpPr>
          <p:cNvPr id="15" name="テキスト ボックス 14"/>
          <p:cNvSpPr txBox="1"/>
          <p:nvPr/>
        </p:nvSpPr>
        <p:spPr>
          <a:xfrm>
            <a:off x="173696" y="5839109"/>
            <a:ext cx="8783907" cy="830997"/>
          </a:xfrm>
          <a:prstGeom prst="rect">
            <a:avLst/>
          </a:prstGeom>
          <a:noFill/>
        </p:spPr>
        <p:txBody>
          <a:bodyPr wrap="square" rtlCol="0">
            <a:spAutoFit/>
          </a:bodyPr>
          <a:lstStyle/>
          <a:p>
            <a:r>
              <a:rPr lang="en-US" altLang="ja-JP" sz="2400" b="1" dirty="0" smtClean="0">
                <a:sym typeface="Wingdings" panose="05000000000000000000" pitchFamily="2" charset="2"/>
              </a:rPr>
              <a:t>Materials </a:t>
            </a:r>
            <a:r>
              <a:rPr lang="en-US" altLang="ja-JP" sz="2400" b="1" dirty="0">
                <a:sym typeface="Wingdings" panose="05000000000000000000" pitchFamily="2" charset="2"/>
              </a:rPr>
              <a:t>sprayed at h</a:t>
            </a:r>
            <a:r>
              <a:rPr lang="en-US" altLang="ja-JP" sz="2400" b="1" dirty="0"/>
              <a:t>igh gas flow rate and short distances caused </a:t>
            </a:r>
            <a:r>
              <a:rPr lang="en-US" altLang="ja-JP" sz="2400" b="1" dirty="0" smtClean="0">
                <a:solidFill>
                  <a:srgbClr val="FF0000"/>
                </a:solidFill>
              </a:rPr>
              <a:t>cell detachment </a:t>
            </a:r>
            <a:r>
              <a:rPr lang="en-US" altLang="ja-JP" sz="2400" b="1" dirty="0" smtClean="0"/>
              <a:t>and </a:t>
            </a:r>
            <a:r>
              <a:rPr lang="en-US" altLang="ja-JP" sz="2400" b="1" dirty="0" smtClean="0">
                <a:solidFill>
                  <a:srgbClr val="FF0000"/>
                </a:solidFill>
              </a:rPr>
              <a:t>cell death of remaining attached cells</a:t>
            </a:r>
          </a:p>
        </p:txBody>
      </p:sp>
      <p:sp>
        <p:nvSpPr>
          <p:cNvPr id="18"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Result </a:t>
            </a:r>
            <a:r>
              <a:rPr lang="en-US" altLang="ja-JP" dirty="0"/>
              <a:t>4</a:t>
            </a:r>
            <a:endParaRPr lang="ja-JP" altLang="en-US" dirty="0"/>
          </a:p>
        </p:txBody>
      </p:sp>
      <p:sp>
        <p:nvSpPr>
          <p:cNvPr id="20"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vitro </a:t>
            </a:r>
            <a:r>
              <a:rPr lang="en-US" altLang="ja-JP" sz="3600" u="sng" dirty="0" smtClean="0">
                <a:latin typeface="+mn-lt"/>
              </a:rPr>
              <a:t>analysis: Live/Dead Staining</a:t>
            </a:r>
            <a:endParaRPr lang="ja-JP" altLang="en-US" sz="3600" u="sng" dirty="0">
              <a:solidFill>
                <a:srgbClr val="000066"/>
              </a:solidFill>
              <a:latin typeface="+mn-lt"/>
            </a:endParaRPr>
          </a:p>
        </p:txBody>
      </p:sp>
      <p:sp>
        <p:nvSpPr>
          <p:cNvPr id="21" name="テキスト ボックス 20"/>
          <p:cNvSpPr txBox="1"/>
          <p:nvPr/>
        </p:nvSpPr>
        <p:spPr>
          <a:xfrm>
            <a:off x="5229685" y="5460905"/>
            <a:ext cx="3914315" cy="400110"/>
          </a:xfrm>
          <a:prstGeom prst="rect">
            <a:avLst/>
          </a:prstGeom>
          <a:noFill/>
        </p:spPr>
        <p:txBody>
          <a:bodyPr wrap="square" rtlCol="0">
            <a:spAutoFit/>
          </a:bodyPr>
          <a:lstStyle/>
          <a:p>
            <a:r>
              <a:rPr lang="en-US" altLang="ja-JP" sz="2000" b="1" dirty="0" smtClean="0">
                <a:solidFill>
                  <a:srgbClr val="00B050"/>
                </a:solidFill>
              </a:rPr>
              <a:t>Green</a:t>
            </a:r>
            <a:r>
              <a:rPr lang="en-US" altLang="ja-JP" sz="2000" dirty="0" smtClean="0"/>
              <a:t>= Live cells    </a:t>
            </a:r>
            <a:r>
              <a:rPr lang="en-US" altLang="ja-JP" sz="2000" b="1" dirty="0" smtClean="0">
                <a:solidFill>
                  <a:srgbClr val="C00000"/>
                </a:solidFill>
              </a:rPr>
              <a:t>Red</a:t>
            </a:r>
            <a:r>
              <a:rPr lang="en-US" altLang="ja-JP" sz="2000" dirty="0" smtClean="0"/>
              <a:t>= Dead cells</a:t>
            </a:r>
          </a:p>
        </p:txBody>
      </p:sp>
    </p:spTree>
    <p:extLst>
      <p:ext uri="{BB962C8B-B14F-4D97-AF65-F5344CB8AC3E}">
        <p14:creationId xmlns:p14="http://schemas.microsoft.com/office/powerpoint/2010/main" val="1834051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テキスト ボックス 32"/>
          <p:cNvSpPr txBox="1"/>
          <p:nvPr/>
        </p:nvSpPr>
        <p:spPr>
          <a:xfrm>
            <a:off x="1004832" y="5781499"/>
            <a:ext cx="4024516" cy="830997"/>
          </a:xfrm>
          <a:prstGeom prst="rect">
            <a:avLst/>
          </a:prstGeom>
          <a:noFill/>
          <a:ln w="38100">
            <a:noFill/>
          </a:ln>
        </p:spPr>
        <p:txBody>
          <a:bodyPr wrap="square" rtlCol="0">
            <a:spAutoFit/>
          </a:bodyPr>
          <a:lstStyle/>
          <a:p>
            <a:r>
              <a:rPr lang="en-US" altLang="ja-JP" sz="2400" b="1" dirty="0" err="1" smtClean="0">
                <a:solidFill>
                  <a:srgbClr val="FF0000"/>
                </a:solidFill>
              </a:rPr>
              <a:t>Alg</a:t>
            </a:r>
            <a:r>
              <a:rPr lang="en-US" altLang="ja-JP" sz="2400" b="1" dirty="0" smtClean="0">
                <a:solidFill>
                  <a:srgbClr val="FF0000"/>
                </a:solidFill>
              </a:rPr>
              <a:t>-gelatin promoted horizontal cell migration</a:t>
            </a:r>
          </a:p>
        </p:txBody>
      </p:sp>
      <p:sp>
        <p:nvSpPr>
          <p:cNvPr id="4" name="スライド番号プレースホルダー 3"/>
          <p:cNvSpPr>
            <a:spLocks noGrp="1"/>
          </p:cNvSpPr>
          <p:nvPr>
            <p:ph type="sldNum" sz="quarter" idx="12"/>
          </p:nvPr>
        </p:nvSpPr>
        <p:spPr>
          <a:xfrm>
            <a:off x="7086970" y="6492875"/>
            <a:ext cx="2057400" cy="365125"/>
          </a:xfrm>
        </p:spPr>
        <p:txBody>
          <a:bodyPr/>
          <a:lstStyle/>
          <a:p>
            <a:fld id="{6E4B8848-009C-4A03-B37E-7CDA5ABC8CE2}" type="slidenum">
              <a:rPr kumimoji="1" lang="ja-JP" altLang="en-US" smtClean="0"/>
              <a:t>16</a:t>
            </a:fld>
            <a:endParaRPr kumimoji="1" lang="ja-JP" altLang="en-US" dirty="0"/>
          </a:p>
        </p:txBody>
      </p:sp>
      <p:pic>
        <p:nvPicPr>
          <p:cNvPr id="10" name="図 4"/>
          <p:cNvPicPr>
            <a:picLocks noChangeAspect="1"/>
          </p:cNvPicPr>
          <p:nvPr/>
        </p:nvPicPr>
        <p:blipFill>
          <a:blip r:embed="rId3" cstate="print">
            <a:extLst>
              <a:ext uri="{28A0092B-C50C-407E-A947-70E740481C1C}">
                <a14:useLocalDpi xmlns:a14="http://schemas.microsoft.com/office/drawing/2010/main" val="0"/>
              </a:ext>
            </a:extLst>
          </a:blip>
          <a:srcRect t="668" b="1541"/>
          <a:stretch>
            <a:fillRect/>
          </a:stretch>
        </p:blipFill>
        <p:spPr bwMode="auto">
          <a:xfrm>
            <a:off x="5104707" y="600091"/>
            <a:ext cx="3865265" cy="298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p:cNvPicPr>
            <a:picLocks noChangeAspect="1"/>
          </p:cNvPicPr>
          <p:nvPr/>
        </p:nvPicPr>
        <p:blipFill rotWithShape="1">
          <a:blip r:embed="rId4"/>
          <a:srcRect l="23208" t="7555" r="5852"/>
          <a:stretch/>
        </p:blipFill>
        <p:spPr>
          <a:xfrm>
            <a:off x="516589" y="1417847"/>
            <a:ext cx="4054525" cy="4174135"/>
          </a:xfrm>
          <a:prstGeom prst="rect">
            <a:avLst/>
          </a:prstGeom>
        </p:spPr>
      </p:pic>
      <p:pic>
        <p:nvPicPr>
          <p:cNvPr id="31" name="図 6"/>
          <p:cNvPicPr>
            <a:picLocks noChangeAspect="1"/>
          </p:cNvPicPr>
          <p:nvPr/>
        </p:nvPicPr>
        <p:blipFill>
          <a:blip r:embed="rId5" cstate="print">
            <a:extLst>
              <a:ext uri="{28A0092B-C50C-407E-A947-70E740481C1C}">
                <a14:useLocalDpi xmlns:a14="http://schemas.microsoft.com/office/drawing/2010/main" val="0"/>
              </a:ext>
            </a:extLst>
          </a:blip>
          <a:srcRect t="1396" b="7166"/>
          <a:stretch>
            <a:fillRect/>
          </a:stretch>
        </p:blipFill>
        <p:spPr bwMode="auto">
          <a:xfrm>
            <a:off x="5104707" y="3587890"/>
            <a:ext cx="3789906" cy="290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テキスト ボックス 31"/>
          <p:cNvSpPr txBox="1"/>
          <p:nvPr/>
        </p:nvSpPr>
        <p:spPr>
          <a:xfrm>
            <a:off x="-40461" y="746267"/>
            <a:ext cx="5145168"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200" dirty="0" smtClean="0"/>
              <a:t>Observations of ‘scratch’ wound closure</a:t>
            </a:r>
          </a:p>
        </p:txBody>
      </p:sp>
      <p:sp>
        <p:nvSpPr>
          <p:cNvPr id="35" name="テキスト ボックス 34"/>
          <p:cNvSpPr txBox="1"/>
          <p:nvPr/>
        </p:nvSpPr>
        <p:spPr>
          <a:xfrm>
            <a:off x="1292217" y="1159589"/>
            <a:ext cx="808383" cy="371060"/>
          </a:xfrm>
          <a:prstGeom prst="rect">
            <a:avLst/>
          </a:prstGeom>
          <a:noFill/>
        </p:spPr>
        <p:txBody>
          <a:bodyPr wrap="square" rtlCol="0">
            <a:spAutoFit/>
          </a:bodyPr>
          <a:lstStyle/>
          <a:p>
            <a:r>
              <a:rPr lang="en-US" altLang="ja-JP" b="1" dirty="0" smtClean="0"/>
              <a:t>0h</a:t>
            </a:r>
            <a:endParaRPr kumimoji="1" lang="ja-JP" altLang="en-US" b="1" dirty="0"/>
          </a:p>
        </p:txBody>
      </p:sp>
      <p:sp>
        <p:nvSpPr>
          <p:cNvPr id="36" name="テキスト ボックス 35"/>
          <p:cNvSpPr txBox="1"/>
          <p:nvPr/>
        </p:nvSpPr>
        <p:spPr>
          <a:xfrm>
            <a:off x="3185967" y="1159589"/>
            <a:ext cx="808383" cy="371060"/>
          </a:xfrm>
          <a:prstGeom prst="rect">
            <a:avLst/>
          </a:prstGeom>
          <a:noFill/>
        </p:spPr>
        <p:txBody>
          <a:bodyPr wrap="square" rtlCol="0">
            <a:spAutoFit/>
          </a:bodyPr>
          <a:lstStyle/>
          <a:p>
            <a:r>
              <a:rPr lang="en-US" altLang="ja-JP" b="1" dirty="0" smtClean="0"/>
              <a:t>72h</a:t>
            </a:r>
            <a:endParaRPr kumimoji="1" lang="ja-JP" altLang="en-US" b="1" dirty="0"/>
          </a:p>
        </p:txBody>
      </p:sp>
      <p:sp>
        <p:nvSpPr>
          <p:cNvPr id="37" name="テキスト ボックス 36"/>
          <p:cNvSpPr txBox="1"/>
          <p:nvPr/>
        </p:nvSpPr>
        <p:spPr>
          <a:xfrm rot="16200000">
            <a:off x="-259158" y="1718450"/>
            <a:ext cx="1349572" cy="369332"/>
          </a:xfrm>
          <a:prstGeom prst="rect">
            <a:avLst/>
          </a:prstGeom>
          <a:noFill/>
        </p:spPr>
        <p:txBody>
          <a:bodyPr wrap="square" rtlCol="0">
            <a:spAutoFit/>
          </a:bodyPr>
          <a:lstStyle/>
          <a:p>
            <a:r>
              <a:rPr lang="en-US" altLang="ja-JP" b="1" dirty="0" smtClean="0"/>
              <a:t>Control</a:t>
            </a:r>
            <a:endParaRPr kumimoji="1" lang="ja-JP" altLang="en-US" b="1" dirty="0"/>
          </a:p>
        </p:txBody>
      </p:sp>
      <p:sp>
        <p:nvSpPr>
          <p:cNvPr id="38" name="テキスト ボックス 37"/>
          <p:cNvSpPr txBox="1"/>
          <p:nvPr/>
        </p:nvSpPr>
        <p:spPr>
          <a:xfrm rot="16200000">
            <a:off x="-259158" y="3153617"/>
            <a:ext cx="1349572" cy="369332"/>
          </a:xfrm>
          <a:prstGeom prst="rect">
            <a:avLst/>
          </a:prstGeom>
          <a:noFill/>
        </p:spPr>
        <p:txBody>
          <a:bodyPr wrap="square" rtlCol="0">
            <a:spAutoFit/>
          </a:bodyPr>
          <a:lstStyle/>
          <a:p>
            <a:r>
              <a:rPr lang="en-US" altLang="ja-JP" b="1" dirty="0" err="1" smtClean="0"/>
              <a:t>Alg</a:t>
            </a:r>
            <a:r>
              <a:rPr lang="en-US" altLang="ja-JP" b="1" dirty="0" smtClean="0"/>
              <a:t>-CMC</a:t>
            </a:r>
            <a:endParaRPr kumimoji="1" lang="ja-JP" altLang="en-US" b="1" dirty="0"/>
          </a:p>
        </p:txBody>
      </p:sp>
      <p:sp>
        <p:nvSpPr>
          <p:cNvPr id="39" name="テキスト ボックス 38"/>
          <p:cNvSpPr txBox="1"/>
          <p:nvPr/>
        </p:nvSpPr>
        <p:spPr>
          <a:xfrm rot="16200000">
            <a:off x="-257535" y="4662979"/>
            <a:ext cx="1349572" cy="369332"/>
          </a:xfrm>
          <a:prstGeom prst="rect">
            <a:avLst/>
          </a:prstGeom>
          <a:noFill/>
        </p:spPr>
        <p:txBody>
          <a:bodyPr wrap="square" rtlCol="0">
            <a:spAutoFit/>
          </a:bodyPr>
          <a:lstStyle/>
          <a:p>
            <a:r>
              <a:rPr lang="en-US" altLang="ja-JP" b="1" dirty="0" err="1" smtClean="0"/>
              <a:t>Alg</a:t>
            </a:r>
            <a:r>
              <a:rPr lang="en-US" altLang="ja-JP" b="1" dirty="0" smtClean="0"/>
              <a:t>-gelatin</a:t>
            </a:r>
            <a:endParaRPr kumimoji="1" lang="ja-JP" altLang="en-US" b="1" dirty="0"/>
          </a:p>
        </p:txBody>
      </p:sp>
      <p:sp>
        <p:nvSpPr>
          <p:cNvPr id="15"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Result </a:t>
            </a:r>
            <a:r>
              <a:rPr lang="en-US" altLang="ja-JP" dirty="0"/>
              <a:t>5</a:t>
            </a:r>
            <a:r>
              <a:rPr lang="en-US" altLang="ja-JP" dirty="0" smtClean="0"/>
              <a:t> </a:t>
            </a:r>
            <a:endParaRPr lang="ja-JP" altLang="en-US" dirty="0"/>
          </a:p>
        </p:txBody>
      </p:sp>
      <p:sp>
        <p:nvSpPr>
          <p:cNvPr id="16"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vitro </a:t>
            </a:r>
            <a:r>
              <a:rPr lang="en-US" altLang="ja-JP" sz="3600" u="sng" dirty="0" smtClean="0">
                <a:latin typeface="+mn-lt"/>
              </a:rPr>
              <a:t>analysis: ‘scratch’ assay</a:t>
            </a:r>
            <a:endParaRPr lang="ja-JP" altLang="en-US" sz="3600" u="sng" dirty="0">
              <a:solidFill>
                <a:srgbClr val="000066"/>
              </a:solidFill>
              <a:latin typeface="+mn-lt"/>
            </a:endParaRPr>
          </a:p>
        </p:txBody>
      </p:sp>
    </p:spTree>
    <p:extLst>
      <p:ext uri="{BB962C8B-B14F-4D97-AF65-F5344CB8AC3E}">
        <p14:creationId xmlns:p14="http://schemas.microsoft.com/office/powerpoint/2010/main" val="350422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17</a:t>
            </a:fld>
            <a:endParaRPr kumimoji="1" lang="ja-JP" altLang="en-US" dirty="0"/>
          </a:p>
        </p:txBody>
      </p:sp>
      <p:sp>
        <p:nvSpPr>
          <p:cNvPr id="10"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Result 6</a:t>
            </a:r>
          </a:p>
        </p:txBody>
      </p:sp>
      <p:sp>
        <p:nvSpPr>
          <p:cNvPr id="12"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Fabrication of multi-layered hydrogels</a:t>
            </a:r>
            <a:endParaRPr lang="ja-JP" altLang="en-US" sz="3600" u="sng" dirty="0">
              <a:solidFill>
                <a:srgbClr val="000066"/>
              </a:solidFill>
              <a:latin typeface="+mn-lt"/>
            </a:endParaRPr>
          </a:p>
        </p:txBody>
      </p:sp>
      <p:sp>
        <p:nvSpPr>
          <p:cNvPr id="15" name="テキスト ボックス 14"/>
          <p:cNvSpPr txBox="1"/>
          <p:nvPr/>
        </p:nvSpPr>
        <p:spPr>
          <a:xfrm>
            <a:off x="40055" y="3888001"/>
            <a:ext cx="3140637" cy="477054"/>
          </a:xfrm>
          <a:prstGeom prst="rect">
            <a:avLst/>
          </a:prstGeom>
          <a:noFill/>
        </p:spPr>
        <p:txBody>
          <a:bodyPr wrap="square" rtlCol="0">
            <a:spAutoFit/>
          </a:bodyPr>
          <a:lstStyle/>
          <a:p>
            <a:pPr>
              <a:lnSpc>
                <a:spcPts val="1500"/>
              </a:lnSpc>
            </a:pPr>
            <a:r>
              <a:rPr lang="en-US" altLang="ja-JP" sz="1600" dirty="0" smtClean="0"/>
              <a:t>(Spray distance: 10cm</a:t>
            </a:r>
          </a:p>
          <a:p>
            <a:pPr>
              <a:lnSpc>
                <a:spcPts val="1500"/>
              </a:lnSpc>
            </a:pPr>
            <a:r>
              <a:rPr lang="en-US" altLang="ja-JP" sz="1600" dirty="0" smtClean="0"/>
              <a:t>Gas flow rate: 5L/min)</a:t>
            </a:r>
          </a:p>
        </p:txBody>
      </p:sp>
      <p:sp>
        <p:nvSpPr>
          <p:cNvPr id="20" name="テキスト ボックス 19"/>
          <p:cNvSpPr txBox="1"/>
          <p:nvPr/>
        </p:nvSpPr>
        <p:spPr>
          <a:xfrm>
            <a:off x="912" y="1113169"/>
            <a:ext cx="9129476"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smtClean="0"/>
              <a:t>Different colored food dyes added to materials before spraying</a:t>
            </a:r>
          </a:p>
          <a:p>
            <a:pPr marL="342900" indent="-342900">
              <a:buFont typeface="Arial" panose="020B0604020202020204" pitchFamily="34" charset="0"/>
              <a:buChar char="•"/>
            </a:pPr>
            <a:r>
              <a:rPr lang="en-US" altLang="ja-JP" sz="2400" dirty="0"/>
              <a:t>Transverse section of </a:t>
            </a:r>
            <a:r>
              <a:rPr lang="en-US" altLang="ja-JP" sz="2400" dirty="0" smtClean="0"/>
              <a:t>gel</a:t>
            </a:r>
            <a:r>
              <a:rPr lang="en-US" altLang="ja-JP" sz="2400" dirty="0"/>
              <a:t>:</a:t>
            </a:r>
          </a:p>
        </p:txBody>
      </p:sp>
      <p:pic>
        <p:nvPicPr>
          <p:cNvPr id="31" name="図 30"/>
          <p:cNvPicPr>
            <a:picLocks noChangeAspect="1"/>
          </p:cNvPicPr>
          <p:nvPr/>
        </p:nvPicPr>
        <p:blipFill>
          <a:blip r:embed="rId3"/>
          <a:stretch>
            <a:fillRect/>
          </a:stretch>
        </p:blipFill>
        <p:spPr>
          <a:xfrm>
            <a:off x="1881554" y="2584732"/>
            <a:ext cx="5594905" cy="1411853"/>
          </a:xfrm>
          <a:prstGeom prst="rect">
            <a:avLst/>
          </a:prstGeom>
        </p:spPr>
      </p:pic>
      <p:sp>
        <p:nvSpPr>
          <p:cNvPr id="32" name="テキスト ボックス 31"/>
          <p:cNvSpPr txBox="1"/>
          <p:nvPr/>
        </p:nvSpPr>
        <p:spPr>
          <a:xfrm>
            <a:off x="7427033" y="3072488"/>
            <a:ext cx="1955244" cy="830997"/>
          </a:xfrm>
          <a:prstGeom prst="rect">
            <a:avLst/>
          </a:prstGeom>
          <a:noFill/>
        </p:spPr>
        <p:txBody>
          <a:bodyPr wrap="square" rtlCol="0">
            <a:spAutoFit/>
          </a:bodyPr>
          <a:lstStyle/>
          <a:p>
            <a:r>
              <a:rPr kumimoji="1" lang="en-US" altLang="ja-JP" sz="2400" dirty="0" smtClean="0"/>
              <a:t>3mm</a:t>
            </a:r>
          </a:p>
          <a:p>
            <a:r>
              <a:rPr kumimoji="1" lang="en-US" altLang="ja-JP" sz="2400" dirty="0" smtClean="0"/>
              <a:t>thickness</a:t>
            </a:r>
            <a:endParaRPr kumimoji="1" lang="ja-JP" altLang="en-US" sz="2400" dirty="0"/>
          </a:p>
        </p:txBody>
      </p:sp>
      <p:sp>
        <p:nvSpPr>
          <p:cNvPr id="34" name="テキスト ボックス 33"/>
          <p:cNvSpPr txBox="1"/>
          <p:nvPr/>
        </p:nvSpPr>
        <p:spPr>
          <a:xfrm>
            <a:off x="962110" y="5315763"/>
            <a:ext cx="7207079" cy="492443"/>
          </a:xfrm>
          <a:prstGeom prst="rect">
            <a:avLst/>
          </a:prstGeom>
          <a:solidFill>
            <a:schemeClr val="accent2">
              <a:lumMod val="20000"/>
              <a:lumOff val="80000"/>
            </a:schemeClr>
          </a:solidFill>
        </p:spPr>
        <p:txBody>
          <a:bodyPr wrap="square" rtlCol="0">
            <a:spAutoFit/>
          </a:bodyPr>
          <a:lstStyle/>
          <a:p>
            <a:r>
              <a:rPr lang="en-US" altLang="ja-JP" sz="2600" b="1" dirty="0" smtClean="0">
                <a:sym typeface="Wingdings" panose="05000000000000000000" pitchFamily="2" charset="2"/>
              </a:rPr>
              <a:t>Multi-layered hydrogel was successfully fabricated</a:t>
            </a:r>
            <a:endParaRPr lang="en-US" altLang="ja-JP" sz="2600" b="1" dirty="0" smtClean="0"/>
          </a:p>
        </p:txBody>
      </p:sp>
      <p:sp>
        <p:nvSpPr>
          <p:cNvPr id="35" name="テキスト ボックス 34"/>
          <p:cNvSpPr txBox="1"/>
          <p:nvPr/>
        </p:nvSpPr>
        <p:spPr>
          <a:xfrm>
            <a:off x="2953777" y="2174201"/>
            <a:ext cx="3966997" cy="461665"/>
          </a:xfrm>
          <a:prstGeom prst="rect">
            <a:avLst/>
          </a:prstGeom>
          <a:noFill/>
        </p:spPr>
        <p:txBody>
          <a:bodyPr wrap="square" rtlCol="0">
            <a:spAutoFit/>
          </a:bodyPr>
          <a:lstStyle/>
          <a:p>
            <a:r>
              <a:rPr lang="en-US" altLang="ja-JP" sz="2400" dirty="0" smtClean="0">
                <a:solidFill>
                  <a:srgbClr val="000066"/>
                </a:solidFill>
              </a:rPr>
              <a:t>Top layer: </a:t>
            </a:r>
            <a:r>
              <a:rPr lang="en-US" altLang="ja-JP" sz="2400" dirty="0" err="1" smtClean="0">
                <a:solidFill>
                  <a:srgbClr val="000066"/>
                </a:solidFill>
              </a:rPr>
              <a:t>Alg</a:t>
            </a:r>
            <a:r>
              <a:rPr lang="en-US" altLang="ja-JP" sz="2400" dirty="0" smtClean="0">
                <a:solidFill>
                  <a:srgbClr val="000066"/>
                </a:solidFill>
              </a:rPr>
              <a:t>-CMC </a:t>
            </a:r>
            <a:endParaRPr kumimoji="1" lang="ja-JP" altLang="en-US" sz="2400" dirty="0">
              <a:solidFill>
                <a:srgbClr val="000066"/>
              </a:solidFill>
            </a:endParaRPr>
          </a:p>
        </p:txBody>
      </p:sp>
      <p:sp>
        <p:nvSpPr>
          <p:cNvPr id="36" name="テキスト ボックス 35"/>
          <p:cNvSpPr txBox="1"/>
          <p:nvPr/>
        </p:nvSpPr>
        <p:spPr>
          <a:xfrm>
            <a:off x="2585279" y="3923370"/>
            <a:ext cx="4703992" cy="461665"/>
          </a:xfrm>
          <a:prstGeom prst="rect">
            <a:avLst/>
          </a:prstGeom>
          <a:noFill/>
        </p:spPr>
        <p:txBody>
          <a:bodyPr wrap="square" rtlCol="0">
            <a:spAutoFit/>
          </a:bodyPr>
          <a:lstStyle/>
          <a:p>
            <a:r>
              <a:rPr lang="en-US" altLang="ja-JP" sz="2400" dirty="0" smtClean="0">
                <a:solidFill>
                  <a:srgbClr val="C00000"/>
                </a:solidFill>
              </a:rPr>
              <a:t>Bottom layer: </a:t>
            </a:r>
            <a:r>
              <a:rPr lang="en-US" altLang="ja-JP" sz="2400" dirty="0" err="1" smtClean="0">
                <a:solidFill>
                  <a:srgbClr val="C00000"/>
                </a:solidFill>
              </a:rPr>
              <a:t>Alg</a:t>
            </a:r>
            <a:r>
              <a:rPr lang="en-US" altLang="ja-JP" sz="2400" dirty="0" smtClean="0">
                <a:solidFill>
                  <a:srgbClr val="C00000"/>
                </a:solidFill>
              </a:rPr>
              <a:t>-gelatin</a:t>
            </a:r>
            <a:endParaRPr kumimoji="1" lang="ja-JP" altLang="en-US" sz="2400" dirty="0">
              <a:solidFill>
                <a:srgbClr val="C00000"/>
              </a:solidFill>
            </a:endParaRPr>
          </a:p>
        </p:txBody>
      </p:sp>
    </p:spTree>
    <p:extLst>
      <p:ext uri="{BB962C8B-B14F-4D97-AF65-F5344CB8AC3E}">
        <p14:creationId xmlns:p14="http://schemas.microsoft.com/office/powerpoint/2010/main" val="20366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18</a:t>
            </a:fld>
            <a:endParaRPr kumimoji="1" lang="ja-JP" altLang="en-US" dirty="0"/>
          </a:p>
        </p:txBody>
      </p:sp>
      <p:sp>
        <p:nvSpPr>
          <p:cNvPr id="7" name="テキスト ボックス 6"/>
          <p:cNvSpPr txBox="1"/>
          <p:nvPr/>
        </p:nvSpPr>
        <p:spPr>
          <a:xfrm>
            <a:off x="514146" y="2423305"/>
            <a:ext cx="2060620" cy="400110"/>
          </a:xfrm>
          <a:prstGeom prst="rect">
            <a:avLst/>
          </a:prstGeom>
          <a:noFill/>
        </p:spPr>
        <p:txBody>
          <a:bodyPr wrap="square" rtlCol="0">
            <a:spAutoFit/>
          </a:bodyPr>
          <a:lstStyle/>
          <a:p>
            <a:r>
              <a:rPr kumimoji="1" lang="en-US" altLang="ja-JP" sz="2000" b="1" dirty="0" err="1" smtClean="0"/>
              <a:t>Alg</a:t>
            </a:r>
            <a:r>
              <a:rPr kumimoji="1" lang="en-US" altLang="ja-JP" sz="2000" b="1" dirty="0" smtClean="0"/>
              <a:t>-CMC layer</a:t>
            </a:r>
            <a:endParaRPr kumimoji="1" lang="ja-JP" altLang="en-US" sz="2000" b="1" dirty="0"/>
          </a:p>
        </p:txBody>
      </p:sp>
      <p:sp>
        <p:nvSpPr>
          <p:cNvPr id="9" name="テキスト ボックス 8"/>
          <p:cNvSpPr txBox="1"/>
          <p:nvPr/>
        </p:nvSpPr>
        <p:spPr>
          <a:xfrm>
            <a:off x="416540" y="4304704"/>
            <a:ext cx="2279557" cy="400110"/>
          </a:xfrm>
          <a:prstGeom prst="rect">
            <a:avLst/>
          </a:prstGeom>
          <a:noFill/>
        </p:spPr>
        <p:txBody>
          <a:bodyPr wrap="square" rtlCol="0">
            <a:spAutoFit/>
          </a:bodyPr>
          <a:lstStyle/>
          <a:p>
            <a:r>
              <a:rPr kumimoji="1" lang="en-US" altLang="ja-JP" sz="2000" b="1" dirty="0" err="1" smtClean="0"/>
              <a:t>Alg</a:t>
            </a:r>
            <a:r>
              <a:rPr kumimoji="1" lang="en-US" altLang="ja-JP" sz="2000" b="1" dirty="0" smtClean="0"/>
              <a:t>-gelatin layer</a:t>
            </a:r>
            <a:endParaRPr kumimoji="1" lang="ja-JP" altLang="en-US" sz="2000" b="1"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666" y="1237568"/>
            <a:ext cx="1913643" cy="1715476"/>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3666" y="3085339"/>
            <a:ext cx="1913642" cy="1719272"/>
          </a:xfrm>
          <a:prstGeom prst="rect">
            <a:avLst/>
          </a:prstGeom>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3664" y="4956165"/>
            <a:ext cx="1913644" cy="1719272"/>
          </a:xfrm>
          <a:prstGeom prst="rect">
            <a:avLst/>
          </a:prstGeom>
        </p:spPr>
      </p:pic>
      <p:sp>
        <p:nvSpPr>
          <p:cNvPr id="16" name="テキスト ボックス 15"/>
          <p:cNvSpPr txBox="1"/>
          <p:nvPr/>
        </p:nvSpPr>
        <p:spPr>
          <a:xfrm>
            <a:off x="565325" y="6215856"/>
            <a:ext cx="2279557" cy="400110"/>
          </a:xfrm>
          <a:prstGeom prst="rect">
            <a:avLst/>
          </a:prstGeom>
          <a:noFill/>
        </p:spPr>
        <p:txBody>
          <a:bodyPr wrap="square" rtlCol="0">
            <a:spAutoFit/>
          </a:bodyPr>
          <a:lstStyle/>
          <a:p>
            <a:r>
              <a:rPr lang="en-US" altLang="ja-JP" sz="2000" b="1" dirty="0" smtClean="0"/>
              <a:t>Double</a:t>
            </a:r>
            <a:r>
              <a:rPr kumimoji="1" lang="en-US" altLang="ja-JP" sz="2000" b="1" dirty="0" smtClean="0"/>
              <a:t> layer</a:t>
            </a:r>
            <a:endParaRPr kumimoji="1" lang="ja-JP" altLang="en-US" sz="2000" b="1" dirty="0"/>
          </a:p>
        </p:txBody>
      </p:sp>
      <p:sp>
        <p:nvSpPr>
          <p:cNvPr id="11" name="テキスト ボックス 10"/>
          <p:cNvSpPr txBox="1"/>
          <p:nvPr/>
        </p:nvSpPr>
        <p:spPr>
          <a:xfrm>
            <a:off x="5539488" y="5223035"/>
            <a:ext cx="3100650" cy="1292662"/>
          </a:xfrm>
          <a:prstGeom prst="rect">
            <a:avLst/>
          </a:prstGeom>
          <a:solidFill>
            <a:srgbClr val="FCCCB2"/>
          </a:solidFill>
          <a:ln w="28575">
            <a:noFill/>
          </a:ln>
        </p:spPr>
        <p:txBody>
          <a:bodyPr wrap="square" rtlCol="0">
            <a:spAutoFit/>
          </a:bodyPr>
          <a:lstStyle/>
          <a:p>
            <a:pPr algn="ctr"/>
            <a:r>
              <a:rPr lang="en-US" altLang="ja-JP" sz="2500" b="1" dirty="0" smtClean="0">
                <a:sym typeface="Wingdings" panose="05000000000000000000" pitchFamily="2" charset="2"/>
              </a:rPr>
              <a:t>Cells migrated quickly through </a:t>
            </a:r>
            <a:r>
              <a:rPr lang="en-US" altLang="ja-JP" sz="2500" b="1" dirty="0" err="1" smtClean="0">
                <a:sym typeface="Wingdings" panose="05000000000000000000" pitchFamily="2" charset="2"/>
              </a:rPr>
              <a:t>Alg</a:t>
            </a:r>
            <a:r>
              <a:rPr lang="en-US" altLang="ja-JP" sz="2500" b="1" dirty="0" smtClean="0">
                <a:sym typeface="Wingdings" panose="05000000000000000000" pitchFamily="2" charset="2"/>
              </a:rPr>
              <a:t>-gelatin, not </a:t>
            </a:r>
            <a:r>
              <a:rPr lang="en-US" altLang="ja-JP" sz="2500" b="1" dirty="0" err="1" smtClean="0">
                <a:sym typeface="Wingdings" panose="05000000000000000000" pitchFamily="2" charset="2"/>
              </a:rPr>
              <a:t>Alg</a:t>
            </a:r>
            <a:r>
              <a:rPr lang="en-US" altLang="ja-JP" sz="2500" b="1" dirty="0" smtClean="0">
                <a:sym typeface="Wingdings" panose="05000000000000000000" pitchFamily="2" charset="2"/>
              </a:rPr>
              <a:t>-CMC</a:t>
            </a:r>
          </a:p>
        </p:txBody>
      </p:sp>
      <p:sp>
        <p:nvSpPr>
          <p:cNvPr id="12" name="テキスト ボックス 11"/>
          <p:cNvSpPr txBox="1"/>
          <p:nvPr/>
        </p:nvSpPr>
        <p:spPr>
          <a:xfrm>
            <a:off x="76416" y="658390"/>
            <a:ext cx="4737606"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200" dirty="0" smtClean="0"/>
              <a:t>Transverse gel sections after 24h</a:t>
            </a:r>
          </a:p>
        </p:txBody>
      </p:sp>
      <p:sp>
        <p:nvSpPr>
          <p:cNvPr id="13" name="テキスト ボックス 12"/>
          <p:cNvSpPr txBox="1"/>
          <p:nvPr/>
        </p:nvSpPr>
        <p:spPr>
          <a:xfrm>
            <a:off x="5428686" y="674792"/>
            <a:ext cx="3100650"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200" dirty="0"/>
              <a:t>F</a:t>
            </a:r>
            <a:r>
              <a:rPr lang="en-US" altLang="ja-JP" sz="2200" dirty="0" smtClean="0"/>
              <a:t>luorescence intensity</a:t>
            </a:r>
          </a:p>
        </p:txBody>
      </p:sp>
      <p:sp>
        <p:nvSpPr>
          <p:cNvPr id="15"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Result </a:t>
            </a:r>
            <a:r>
              <a:rPr lang="en-US" altLang="ja-JP" dirty="0"/>
              <a:t>7</a:t>
            </a:r>
            <a:endParaRPr lang="ja-JP" altLang="en-US" dirty="0"/>
          </a:p>
        </p:txBody>
      </p:sp>
      <p:sp>
        <p:nvSpPr>
          <p:cNvPr id="1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vitro </a:t>
            </a:r>
            <a:r>
              <a:rPr lang="en-US" altLang="ja-JP" sz="3600" u="sng" dirty="0" smtClean="0">
                <a:latin typeface="+mn-lt"/>
              </a:rPr>
              <a:t>analysis: cell penetration assay</a:t>
            </a:r>
            <a:endParaRPr lang="ja-JP" altLang="en-US" sz="3600" u="sng" dirty="0">
              <a:solidFill>
                <a:srgbClr val="000066"/>
              </a:solidFill>
              <a:latin typeface="+mn-lt"/>
            </a:endParaRPr>
          </a:p>
        </p:txBody>
      </p:sp>
      <p:sp>
        <p:nvSpPr>
          <p:cNvPr id="20" name="テキスト ボックス 19"/>
          <p:cNvSpPr txBox="1"/>
          <p:nvPr/>
        </p:nvSpPr>
        <p:spPr>
          <a:xfrm>
            <a:off x="4409864" y="5209623"/>
            <a:ext cx="909523" cy="605294"/>
          </a:xfrm>
          <a:prstGeom prst="rect">
            <a:avLst/>
          </a:prstGeom>
          <a:noFill/>
        </p:spPr>
        <p:txBody>
          <a:bodyPr wrap="square" rtlCol="0">
            <a:spAutoFit/>
          </a:bodyPr>
          <a:lstStyle/>
          <a:p>
            <a:pPr>
              <a:lnSpc>
                <a:spcPts val="2000"/>
              </a:lnSpc>
            </a:pPr>
            <a:r>
              <a:rPr kumimoji="1" lang="en-US" altLang="ja-JP" dirty="0" err="1" smtClean="0"/>
              <a:t>Alg</a:t>
            </a:r>
            <a:r>
              <a:rPr lang="en-US" altLang="ja-JP" dirty="0" smtClean="0"/>
              <a:t>-gelatin</a:t>
            </a:r>
            <a:endParaRPr kumimoji="1" lang="ja-JP" altLang="en-US" dirty="0"/>
          </a:p>
        </p:txBody>
      </p:sp>
      <p:sp>
        <p:nvSpPr>
          <p:cNvPr id="21" name="テキスト ボックス 20"/>
          <p:cNvSpPr txBox="1"/>
          <p:nvPr/>
        </p:nvSpPr>
        <p:spPr>
          <a:xfrm>
            <a:off x="4403080" y="5930326"/>
            <a:ext cx="1057842" cy="348813"/>
          </a:xfrm>
          <a:prstGeom prst="rect">
            <a:avLst/>
          </a:prstGeom>
          <a:noFill/>
        </p:spPr>
        <p:txBody>
          <a:bodyPr wrap="square" rtlCol="0">
            <a:spAutoFit/>
          </a:bodyPr>
          <a:lstStyle/>
          <a:p>
            <a:pPr>
              <a:lnSpc>
                <a:spcPts val="2000"/>
              </a:lnSpc>
            </a:pPr>
            <a:r>
              <a:rPr kumimoji="1" lang="en-US" altLang="ja-JP" dirty="0" err="1" smtClean="0"/>
              <a:t>Alg</a:t>
            </a:r>
            <a:r>
              <a:rPr lang="en-US" altLang="ja-JP" dirty="0" smtClean="0"/>
              <a:t>-CMC</a:t>
            </a:r>
            <a:endParaRPr kumimoji="1" lang="ja-JP" altLang="en-US" dirty="0"/>
          </a:p>
        </p:txBody>
      </p:sp>
      <p:pic>
        <p:nvPicPr>
          <p:cNvPr id="5" name="図 4"/>
          <p:cNvPicPr>
            <a:picLocks noChangeAspect="1"/>
          </p:cNvPicPr>
          <p:nvPr/>
        </p:nvPicPr>
        <p:blipFill rotWithShape="1">
          <a:blip r:embed="rId6">
            <a:extLst>
              <a:ext uri="{28A0092B-C50C-407E-A947-70E740481C1C}">
                <a14:useLocalDpi xmlns:a14="http://schemas.microsoft.com/office/drawing/2010/main" val="0"/>
              </a:ext>
            </a:extLst>
          </a:blip>
          <a:srcRect t="13196"/>
          <a:stretch/>
        </p:blipFill>
        <p:spPr>
          <a:xfrm>
            <a:off x="4616542" y="1532542"/>
            <a:ext cx="4485352" cy="3509758"/>
          </a:xfrm>
          <a:prstGeom prst="rect">
            <a:avLst/>
          </a:prstGeom>
        </p:spPr>
      </p:pic>
      <p:pic>
        <p:nvPicPr>
          <p:cNvPr id="22" name="図 21"/>
          <p:cNvPicPr>
            <a:picLocks noChangeAspect="1"/>
          </p:cNvPicPr>
          <p:nvPr/>
        </p:nvPicPr>
        <p:blipFill rotWithShape="1">
          <a:blip r:embed="rId7">
            <a:extLst>
              <a:ext uri="{28A0092B-C50C-407E-A947-70E740481C1C}">
                <a14:useLocalDpi xmlns:a14="http://schemas.microsoft.com/office/drawing/2010/main" val="0"/>
              </a:ext>
            </a:extLst>
          </a:blip>
          <a:srcRect l="51858" t="1450" r="1968" b="92412"/>
          <a:stretch/>
        </p:blipFill>
        <p:spPr>
          <a:xfrm>
            <a:off x="6711283" y="1215268"/>
            <a:ext cx="2383141" cy="270958"/>
          </a:xfrm>
          <a:prstGeom prst="rect">
            <a:avLst/>
          </a:prstGeom>
        </p:spPr>
      </p:pic>
      <p:cxnSp>
        <p:nvCxnSpPr>
          <p:cNvPr id="103" name="直線矢印コネクタ 102"/>
          <p:cNvCxnSpPr/>
          <p:nvPr/>
        </p:nvCxnSpPr>
        <p:spPr>
          <a:xfrm>
            <a:off x="270276" y="1768387"/>
            <a:ext cx="0" cy="83177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4" name="テキスト ボックス 103"/>
          <p:cNvSpPr txBox="1"/>
          <p:nvPr/>
        </p:nvSpPr>
        <p:spPr>
          <a:xfrm>
            <a:off x="-41871" y="1265685"/>
            <a:ext cx="1371600" cy="505523"/>
          </a:xfrm>
          <a:prstGeom prst="rect">
            <a:avLst/>
          </a:prstGeom>
          <a:noFill/>
        </p:spPr>
        <p:txBody>
          <a:bodyPr wrap="square" rtlCol="0">
            <a:spAutoFit/>
          </a:bodyPr>
          <a:lstStyle/>
          <a:p>
            <a:pPr>
              <a:lnSpc>
                <a:spcPts val="1600"/>
              </a:lnSpc>
            </a:pPr>
            <a:r>
              <a:rPr kumimoji="1" lang="en-US" altLang="ja-JP" sz="1600" b="1" dirty="0" smtClean="0">
                <a:solidFill>
                  <a:srgbClr val="FF0000"/>
                </a:solidFill>
              </a:rPr>
              <a:t>Migration</a:t>
            </a:r>
          </a:p>
          <a:p>
            <a:pPr>
              <a:lnSpc>
                <a:spcPts val="1600"/>
              </a:lnSpc>
            </a:pPr>
            <a:r>
              <a:rPr lang="en-US" altLang="ja-JP" sz="1600" b="1" dirty="0" smtClean="0">
                <a:solidFill>
                  <a:srgbClr val="FF0000"/>
                </a:solidFill>
              </a:rPr>
              <a:t>direction</a:t>
            </a:r>
            <a:endParaRPr kumimoji="1" lang="ja-JP" altLang="en-US" sz="1600" b="1" dirty="0">
              <a:solidFill>
                <a:srgbClr val="FF0000"/>
              </a:solidFill>
            </a:endParaRPr>
          </a:p>
        </p:txBody>
      </p:sp>
      <p:pic>
        <p:nvPicPr>
          <p:cNvPr id="10" name="図 9"/>
          <p:cNvPicPr>
            <a:picLocks noChangeAspect="1"/>
          </p:cNvPicPr>
          <p:nvPr/>
        </p:nvPicPr>
        <p:blipFill rotWithShape="1">
          <a:blip r:embed="rId7">
            <a:extLst>
              <a:ext uri="{28A0092B-C50C-407E-A947-70E740481C1C}">
                <a14:useLocalDpi xmlns:a14="http://schemas.microsoft.com/office/drawing/2010/main" val="0"/>
              </a:ext>
            </a:extLst>
          </a:blip>
          <a:srcRect l="18846" t="1450" r="54669" b="88924"/>
          <a:stretch/>
        </p:blipFill>
        <p:spPr>
          <a:xfrm>
            <a:off x="5292037" y="1177323"/>
            <a:ext cx="1419246" cy="441143"/>
          </a:xfrm>
          <a:prstGeom prst="rect">
            <a:avLst/>
          </a:prstGeom>
        </p:spPr>
      </p:pic>
      <p:cxnSp>
        <p:nvCxnSpPr>
          <p:cNvPr id="106" name="直線矢印コネクタ 105"/>
          <p:cNvCxnSpPr/>
          <p:nvPr/>
        </p:nvCxnSpPr>
        <p:spPr>
          <a:xfrm>
            <a:off x="270276" y="3610680"/>
            <a:ext cx="0" cy="83177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7" name="テキスト ボックス 106"/>
          <p:cNvSpPr txBox="1"/>
          <p:nvPr/>
        </p:nvSpPr>
        <p:spPr>
          <a:xfrm>
            <a:off x="-41871" y="3055223"/>
            <a:ext cx="1371600" cy="505523"/>
          </a:xfrm>
          <a:prstGeom prst="rect">
            <a:avLst/>
          </a:prstGeom>
          <a:noFill/>
        </p:spPr>
        <p:txBody>
          <a:bodyPr wrap="square" rtlCol="0">
            <a:spAutoFit/>
          </a:bodyPr>
          <a:lstStyle/>
          <a:p>
            <a:pPr>
              <a:lnSpc>
                <a:spcPts val="1600"/>
              </a:lnSpc>
            </a:pPr>
            <a:r>
              <a:rPr kumimoji="1" lang="en-US" altLang="ja-JP" sz="1600" b="1" dirty="0" smtClean="0">
                <a:solidFill>
                  <a:srgbClr val="FF0000"/>
                </a:solidFill>
              </a:rPr>
              <a:t>Migration</a:t>
            </a:r>
          </a:p>
          <a:p>
            <a:pPr>
              <a:lnSpc>
                <a:spcPts val="1600"/>
              </a:lnSpc>
            </a:pPr>
            <a:r>
              <a:rPr lang="en-US" altLang="ja-JP" sz="1600" b="1" dirty="0" smtClean="0">
                <a:solidFill>
                  <a:srgbClr val="FF0000"/>
                </a:solidFill>
              </a:rPr>
              <a:t>direction</a:t>
            </a:r>
            <a:endParaRPr kumimoji="1" lang="ja-JP" altLang="en-US" sz="1600" b="1" dirty="0">
              <a:solidFill>
                <a:srgbClr val="FF0000"/>
              </a:solidFill>
            </a:endParaRPr>
          </a:p>
        </p:txBody>
      </p:sp>
      <p:cxnSp>
        <p:nvCxnSpPr>
          <p:cNvPr id="108" name="直線矢印コネクタ 107"/>
          <p:cNvCxnSpPr/>
          <p:nvPr/>
        </p:nvCxnSpPr>
        <p:spPr>
          <a:xfrm>
            <a:off x="281989" y="5578196"/>
            <a:ext cx="0" cy="83177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9" name="テキスト ボックス 108"/>
          <p:cNvSpPr txBox="1"/>
          <p:nvPr/>
        </p:nvSpPr>
        <p:spPr>
          <a:xfrm>
            <a:off x="-47743" y="5075494"/>
            <a:ext cx="1371600" cy="505523"/>
          </a:xfrm>
          <a:prstGeom prst="rect">
            <a:avLst/>
          </a:prstGeom>
          <a:noFill/>
        </p:spPr>
        <p:txBody>
          <a:bodyPr wrap="square" rtlCol="0">
            <a:spAutoFit/>
          </a:bodyPr>
          <a:lstStyle/>
          <a:p>
            <a:pPr>
              <a:lnSpc>
                <a:spcPts val="1600"/>
              </a:lnSpc>
            </a:pPr>
            <a:r>
              <a:rPr kumimoji="1" lang="en-US" altLang="ja-JP" sz="1600" b="1" dirty="0" smtClean="0">
                <a:solidFill>
                  <a:srgbClr val="FF0000"/>
                </a:solidFill>
              </a:rPr>
              <a:t>Migration</a:t>
            </a:r>
          </a:p>
          <a:p>
            <a:pPr>
              <a:lnSpc>
                <a:spcPts val="1600"/>
              </a:lnSpc>
            </a:pPr>
            <a:r>
              <a:rPr lang="en-US" altLang="ja-JP" sz="1600" b="1" dirty="0" smtClean="0">
                <a:solidFill>
                  <a:srgbClr val="FF0000"/>
                </a:solidFill>
              </a:rPr>
              <a:t>direction</a:t>
            </a:r>
            <a:endParaRPr kumimoji="1" lang="ja-JP" altLang="en-US" sz="1600" b="1" dirty="0">
              <a:solidFill>
                <a:srgbClr val="FF0000"/>
              </a:solidFill>
            </a:endParaRPr>
          </a:p>
        </p:txBody>
      </p:sp>
      <p:pic>
        <p:nvPicPr>
          <p:cNvPr id="139" name="図 138"/>
          <p:cNvPicPr>
            <a:picLocks noChangeAspect="1"/>
          </p:cNvPicPr>
          <p:nvPr/>
        </p:nvPicPr>
        <p:blipFill>
          <a:blip r:embed="rId8"/>
          <a:stretch>
            <a:fillRect/>
          </a:stretch>
        </p:blipFill>
        <p:spPr>
          <a:xfrm>
            <a:off x="490817" y="5578196"/>
            <a:ext cx="1639931" cy="717451"/>
          </a:xfrm>
          <a:prstGeom prst="rect">
            <a:avLst/>
          </a:prstGeom>
        </p:spPr>
      </p:pic>
      <p:pic>
        <p:nvPicPr>
          <p:cNvPr id="171" name="図 170"/>
          <p:cNvPicPr>
            <a:picLocks noChangeAspect="1"/>
          </p:cNvPicPr>
          <p:nvPr/>
        </p:nvPicPr>
        <p:blipFill>
          <a:blip r:embed="rId9"/>
          <a:stretch>
            <a:fillRect/>
          </a:stretch>
        </p:blipFill>
        <p:spPr>
          <a:xfrm>
            <a:off x="490817" y="3548245"/>
            <a:ext cx="1639931" cy="803562"/>
          </a:xfrm>
          <a:prstGeom prst="rect">
            <a:avLst/>
          </a:prstGeom>
        </p:spPr>
      </p:pic>
      <p:pic>
        <p:nvPicPr>
          <p:cNvPr id="193" name="図 192"/>
          <p:cNvPicPr>
            <a:picLocks noChangeAspect="1"/>
          </p:cNvPicPr>
          <p:nvPr/>
        </p:nvPicPr>
        <p:blipFill>
          <a:blip r:embed="rId10"/>
          <a:stretch>
            <a:fillRect/>
          </a:stretch>
        </p:blipFill>
        <p:spPr>
          <a:xfrm>
            <a:off x="503980" y="1768387"/>
            <a:ext cx="1629783" cy="733307"/>
          </a:xfrm>
          <a:prstGeom prst="rect">
            <a:avLst/>
          </a:prstGeom>
        </p:spPr>
      </p:pic>
      <p:sp>
        <p:nvSpPr>
          <p:cNvPr id="35" name="右大かっこ 34"/>
          <p:cNvSpPr/>
          <p:nvPr/>
        </p:nvSpPr>
        <p:spPr>
          <a:xfrm>
            <a:off x="4376705" y="5915086"/>
            <a:ext cx="56856" cy="709119"/>
          </a:xfrm>
          <a:prstGeom prst="rightBracket">
            <a:avLst/>
          </a:prstGeom>
          <a:solidFill>
            <a:schemeClr val="bg1"/>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7" name="直線コネクタ 16"/>
          <p:cNvCxnSpPr/>
          <p:nvPr/>
        </p:nvCxnSpPr>
        <p:spPr>
          <a:xfrm>
            <a:off x="2443664" y="5861521"/>
            <a:ext cx="1913644"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2" name="右大かっこ 31"/>
          <p:cNvSpPr/>
          <p:nvPr/>
        </p:nvSpPr>
        <p:spPr>
          <a:xfrm>
            <a:off x="4372548" y="5032366"/>
            <a:ext cx="69272" cy="782551"/>
          </a:xfrm>
          <a:prstGeom prst="rightBracket">
            <a:avLst/>
          </a:prstGeom>
          <a:solidFill>
            <a:schemeClr val="bg1"/>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テキスト ボックス 32"/>
          <p:cNvSpPr txBox="1"/>
          <p:nvPr/>
        </p:nvSpPr>
        <p:spPr>
          <a:xfrm>
            <a:off x="3856826" y="1189107"/>
            <a:ext cx="909523" cy="348813"/>
          </a:xfrm>
          <a:prstGeom prst="rect">
            <a:avLst/>
          </a:prstGeom>
          <a:noFill/>
        </p:spPr>
        <p:txBody>
          <a:bodyPr wrap="square" rtlCol="0">
            <a:spAutoFit/>
          </a:bodyPr>
          <a:lstStyle/>
          <a:p>
            <a:pPr>
              <a:lnSpc>
                <a:spcPts val="2000"/>
              </a:lnSpc>
            </a:pPr>
            <a:r>
              <a:rPr kumimoji="1" lang="en-US" altLang="ja-JP" sz="1600" dirty="0" smtClean="0">
                <a:solidFill>
                  <a:schemeClr val="bg1"/>
                </a:solidFill>
              </a:rPr>
              <a:t>Top</a:t>
            </a:r>
            <a:endParaRPr kumimoji="1" lang="ja-JP" altLang="en-US" sz="1600" dirty="0">
              <a:solidFill>
                <a:schemeClr val="bg1"/>
              </a:solidFill>
            </a:endParaRPr>
          </a:p>
        </p:txBody>
      </p:sp>
      <p:sp>
        <p:nvSpPr>
          <p:cNvPr id="34" name="テキスト ボックス 33"/>
          <p:cNvSpPr txBox="1"/>
          <p:nvPr/>
        </p:nvSpPr>
        <p:spPr>
          <a:xfrm>
            <a:off x="3597263" y="2590637"/>
            <a:ext cx="909523" cy="348813"/>
          </a:xfrm>
          <a:prstGeom prst="rect">
            <a:avLst/>
          </a:prstGeom>
          <a:noFill/>
        </p:spPr>
        <p:txBody>
          <a:bodyPr wrap="square" rtlCol="0">
            <a:spAutoFit/>
          </a:bodyPr>
          <a:lstStyle/>
          <a:p>
            <a:pPr>
              <a:lnSpc>
                <a:spcPts val="2000"/>
              </a:lnSpc>
            </a:pPr>
            <a:r>
              <a:rPr kumimoji="1" lang="en-US" altLang="ja-JP" sz="1600" dirty="0" smtClean="0">
                <a:solidFill>
                  <a:schemeClr val="bg1"/>
                </a:solidFill>
              </a:rPr>
              <a:t>Bottom</a:t>
            </a:r>
            <a:endParaRPr kumimoji="1" lang="ja-JP" altLang="en-US" sz="1600" dirty="0">
              <a:solidFill>
                <a:schemeClr val="bg1"/>
              </a:solidFill>
            </a:endParaRPr>
          </a:p>
        </p:txBody>
      </p:sp>
      <p:sp>
        <p:nvSpPr>
          <p:cNvPr id="37" name="テキスト ボックス 36"/>
          <p:cNvSpPr txBox="1"/>
          <p:nvPr/>
        </p:nvSpPr>
        <p:spPr>
          <a:xfrm>
            <a:off x="3858122" y="3035162"/>
            <a:ext cx="909523" cy="348813"/>
          </a:xfrm>
          <a:prstGeom prst="rect">
            <a:avLst/>
          </a:prstGeom>
          <a:noFill/>
        </p:spPr>
        <p:txBody>
          <a:bodyPr wrap="square" rtlCol="0">
            <a:spAutoFit/>
          </a:bodyPr>
          <a:lstStyle/>
          <a:p>
            <a:pPr>
              <a:lnSpc>
                <a:spcPts val="2000"/>
              </a:lnSpc>
            </a:pPr>
            <a:r>
              <a:rPr kumimoji="1" lang="en-US" altLang="ja-JP" sz="1600" dirty="0" smtClean="0">
                <a:solidFill>
                  <a:schemeClr val="bg1"/>
                </a:solidFill>
              </a:rPr>
              <a:t>Top</a:t>
            </a:r>
            <a:endParaRPr kumimoji="1" lang="ja-JP" altLang="en-US" sz="1600" dirty="0">
              <a:solidFill>
                <a:schemeClr val="bg1"/>
              </a:solidFill>
            </a:endParaRPr>
          </a:p>
        </p:txBody>
      </p:sp>
      <p:sp>
        <p:nvSpPr>
          <p:cNvPr id="38" name="テキスト ボックス 37"/>
          <p:cNvSpPr txBox="1"/>
          <p:nvPr/>
        </p:nvSpPr>
        <p:spPr>
          <a:xfrm>
            <a:off x="3598559" y="4436692"/>
            <a:ext cx="909523" cy="348813"/>
          </a:xfrm>
          <a:prstGeom prst="rect">
            <a:avLst/>
          </a:prstGeom>
          <a:noFill/>
        </p:spPr>
        <p:txBody>
          <a:bodyPr wrap="square" rtlCol="0">
            <a:spAutoFit/>
          </a:bodyPr>
          <a:lstStyle/>
          <a:p>
            <a:pPr>
              <a:lnSpc>
                <a:spcPts val="2000"/>
              </a:lnSpc>
            </a:pPr>
            <a:r>
              <a:rPr kumimoji="1" lang="en-US" altLang="ja-JP" sz="1600" dirty="0" smtClean="0">
                <a:solidFill>
                  <a:schemeClr val="bg1"/>
                </a:solidFill>
              </a:rPr>
              <a:t>Bottom</a:t>
            </a:r>
            <a:endParaRPr kumimoji="1" lang="ja-JP" altLang="en-US" sz="1600" dirty="0">
              <a:solidFill>
                <a:schemeClr val="bg1"/>
              </a:solidFill>
            </a:endParaRPr>
          </a:p>
        </p:txBody>
      </p:sp>
      <p:sp>
        <p:nvSpPr>
          <p:cNvPr id="39" name="テキスト ボックス 38"/>
          <p:cNvSpPr txBox="1"/>
          <p:nvPr/>
        </p:nvSpPr>
        <p:spPr>
          <a:xfrm>
            <a:off x="3885407" y="4935156"/>
            <a:ext cx="909523" cy="348813"/>
          </a:xfrm>
          <a:prstGeom prst="rect">
            <a:avLst/>
          </a:prstGeom>
          <a:noFill/>
        </p:spPr>
        <p:txBody>
          <a:bodyPr wrap="square" rtlCol="0">
            <a:spAutoFit/>
          </a:bodyPr>
          <a:lstStyle/>
          <a:p>
            <a:pPr>
              <a:lnSpc>
                <a:spcPts val="2000"/>
              </a:lnSpc>
            </a:pPr>
            <a:r>
              <a:rPr kumimoji="1" lang="en-US" altLang="ja-JP" sz="1600" dirty="0" smtClean="0">
                <a:solidFill>
                  <a:schemeClr val="bg1"/>
                </a:solidFill>
              </a:rPr>
              <a:t>Top</a:t>
            </a:r>
            <a:endParaRPr kumimoji="1" lang="ja-JP" altLang="en-US" sz="1600" dirty="0">
              <a:solidFill>
                <a:schemeClr val="bg1"/>
              </a:solidFill>
            </a:endParaRPr>
          </a:p>
        </p:txBody>
      </p:sp>
      <p:sp>
        <p:nvSpPr>
          <p:cNvPr id="40" name="テキスト ボックス 39"/>
          <p:cNvSpPr txBox="1"/>
          <p:nvPr/>
        </p:nvSpPr>
        <p:spPr>
          <a:xfrm>
            <a:off x="3625844" y="6336686"/>
            <a:ext cx="909523" cy="348813"/>
          </a:xfrm>
          <a:prstGeom prst="rect">
            <a:avLst/>
          </a:prstGeom>
          <a:noFill/>
        </p:spPr>
        <p:txBody>
          <a:bodyPr wrap="square" rtlCol="0">
            <a:spAutoFit/>
          </a:bodyPr>
          <a:lstStyle/>
          <a:p>
            <a:pPr>
              <a:lnSpc>
                <a:spcPts val="2000"/>
              </a:lnSpc>
            </a:pPr>
            <a:r>
              <a:rPr kumimoji="1" lang="en-US" altLang="ja-JP" sz="1600" dirty="0" smtClean="0">
                <a:solidFill>
                  <a:schemeClr val="bg1"/>
                </a:solidFill>
              </a:rPr>
              <a:t>Bottom</a:t>
            </a:r>
            <a:endParaRPr kumimoji="1" lang="ja-JP" altLang="en-US" sz="1600" dirty="0">
              <a:solidFill>
                <a:schemeClr val="bg1"/>
              </a:solidFill>
            </a:endParaRPr>
          </a:p>
        </p:txBody>
      </p:sp>
    </p:spTree>
    <p:extLst>
      <p:ext uri="{BB962C8B-B14F-4D97-AF65-F5344CB8AC3E}">
        <p14:creationId xmlns:p14="http://schemas.microsoft.com/office/powerpoint/2010/main" val="2704541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19</a:t>
            </a:fld>
            <a:endParaRPr kumimoji="1" lang="ja-JP" altLang="en-US" dirty="0"/>
          </a:p>
        </p:txBody>
      </p:sp>
      <p:sp>
        <p:nvSpPr>
          <p:cNvPr id="11" name="テキスト ボックス 10"/>
          <p:cNvSpPr txBox="1"/>
          <p:nvPr/>
        </p:nvSpPr>
        <p:spPr>
          <a:xfrm>
            <a:off x="883876" y="5550170"/>
            <a:ext cx="7415934" cy="1107996"/>
          </a:xfrm>
          <a:prstGeom prst="rect">
            <a:avLst/>
          </a:prstGeom>
          <a:noFill/>
          <a:ln w="28575">
            <a:solidFill>
              <a:srgbClr val="FF0000"/>
            </a:solidFill>
          </a:ln>
        </p:spPr>
        <p:txBody>
          <a:bodyPr wrap="square" rtlCol="0">
            <a:spAutoFit/>
          </a:bodyPr>
          <a:lstStyle/>
          <a:p>
            <a:pPr marL="342900" indent="-342900">
              <a:buFont typeface="Arial" panose="020B0604020202020204" pitchFamily="34" charset="0"/>
              <a:buChar char="•"/>
            </a:pPr>
            <a:r>
              <a:rPr lang="en-US" altLang="ja-JP" sz="2200" b="1" dirty="0" err="1" smtClean="0">
                <a:sym typeface="Wingdings" panose="05000000000000000000" pitchFamily="2" charset="2"/>
              </a:rPr>
              <a:t>Alg</a:t>
            </a:r>
            <a:r>
              <a:rPr lang="en-US" altLang="ja-JP" sz="2200" b="1" dirty="0" smtClean="0">
                <a:sym typeface="Wingdings" panose="05000000000000000000" pitchFamily="2" charset="2"/>
              </a:rPr>
              <a:t>-gelatin single layer worsened adhesion extent</a:t>
            </a:r>
          </a:p>
          <a:p>
            <a:pPr marL="342900" indent="-342900">
              <a:buFont typeface="Arial" panose="020B0604020202020204" pitchFamily="34" charset="0"/>
              <a:buChar char="•"/>
            </a:pPr>
            <a:r>
              <a:rPr lang="en-US" altLang="ja-JP" sz="2200" b="1" dirty="0" smtClean="0">
                <a:sym typeface="Wingdings" panose="05000000000000000000" pitchFamily="2" charset="2"/>
              </a:rPr>
              <a:t>Double layer improved adhesion extent</a:t>
            </a:r>
          </a:p>
          <a:p>
            <a:pPr marL="342900" indent="-342900">
              <a:buFont typeface="Arial" panose="020B0604020202020204" pitchFamily="34" charset="0"/>
              <a:buChar char="•"/>
            </a:pPr>
            <a:r>
              <a:rPr lang="en-US" altLang="ja-JP" sz="2200" b="1" dirty="0" smtClean="0">
                <a:sym typeface="Wingdings" panose="05000000000000000000" pitchFamily="2" charset="2"/>
              </a:rPr>
              <a:t>No significant difference between control and double layer</a:t>
            </a:r>
            <a:endParaRPr lang="en-US" altLang="ja-JP" sz="2200" b="1" dirty="0">
              <a:sym typeface="Wingdings" panose="05000000000000000000" pitchFamily="2" charset="2"/>
            </a:endParaRPr>
          </a:p>
        </p:txBody>
      </p:sp>
      <p:sp>
        <p:nvSpPr>
          <p:cNvPr id="15"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Result </a:t>
            </a:r>
            <a:r>
              <a:rPr lang="en-US" altLang="ja-JP" dirty="0"/>
              <a:t>8</a:t>
            </a:r>
            <a:endParaRPr lang="ja-JP" altLang="en-US" dirty="0"/>
          </a:p>
        </p:txBody>
      </p:sp>
      <p:sp>
        <p:nvSpPr>
          <p:cNvPr id="1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vivo </a:t>
            </a:r>
            <a:r>
              <a:rPr lang="en-US" altLang="ja-JP" sz="3600" u="sng" dirty="0" smtClean="0">
                <a:latin typeface="+mn-lt"/>
              </a:rPr>
              <a:t>analysis</a:t>
            </a:r>
            <a:endParaRPr lang="ja-JP" altLang="en-US" sz="3600" u="sng" dirty="0">
              <a:solidFill>
                <a:srgbClr val="000066"/>
              </a:solidFill>
              <a:latin typeface="+mn-lt"/>
            </a:endParaRPr>
          </a:p>
        </p:txBody>
      </p:sp>
      <p:sp>
        <p:nvSpPr>
          <p:cNvPr id="7" name="テキスト ボックス 6"/>
          <p:cNvSpPr txBox="1"/>
          <p:nvPr/>
        </p:nvSpPr>
        <p:spPr>
          <a:xfrm>
            <a:off x="39687" y="601277"/>
            <a:ext cx="9104313" cy="430887"/>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200" dirty="0" smtClean="0"/>
              <a:t>Cut liver surface-greater </a:t>
            </a:r>
            <a:r>
              <a:rPr lang="en-US" altLang="ja-JP" sz="2200" dirty="0" err="1" smtClean="0"/>
              <a:t>omentum</a:t>
            </a:r>
            <a:r>
              <a:rPr lang="en-US" altLang="ja-JP" sz="2200" dirty="0" smtClean="0"/>
              <a:t> (</a:t>
            </a:r>
            <a:r>
              <a:rPr lang="ja-JP" altLang="en-US" sz="2200" dirty="0" smtClean="0"/>
              <a:t>離断面と大網</a:t>
            </a:r>
            <a:r>
              <a:rPr lang="en-US" altLang="ja-JP" sz="2200" dirty="0" smtClean="0"/>
              <a:t>)</a:t>
            </a:r>
          </a:p>
        </p:txBody>
      </p:sp>
      <p:pic>
        <p:nvPicPr>
          <p:cNvPr id="70" name="図 69"/>
          <p:cNvPicPr>
            <a:picLocks noChangeAspect="1"/>
          </p:cNvPicPr>
          <p:nvPr/>
        </p:nvPicPr>
        <p:blipFill>
          <a:blip r:embed="rId3"/>
          <a:stretch>
            <a:fillRect/>
          </a:stretch>
        </p:blipFill>
        <p:spPr>
          <a:xfrm>
            <a:off x="4395140" y="1508409"/>
            <a:ext cx="4351985" cy="4076543"/>
          </a:xfrm>
          <a:prstGeom prst="rect">
            <a:avLst/>
          </a:prstGeom>
        </p:spPr>
      </p:pic>
      <p:sp>
        <p:nvSpPr>
          <p:cNvPr id="71" name="テキスト ボックス 70"/>
          <p:cNvSpPr txBox="1"/>
          <p:nvPr/>
        </p:nvSpPr>
        <p:spPr>
          <a:xfrm>
            <a:off x="1327813" y="1032164"/>
            <a:ext cx="2341563" cy="430887"/>
          </a:xfrm>
          <a:prstGeom prst="rect">
            <a:avLst/>
          </a:prstGeom>
          <a:noFill/>
        </p:spPr>
        <p:txBody>
          <a:bodyPr wrap="square" rtlCol="0">
            <a:spAutoFit/>
          </a:bodyPr>
          <a:lstStyle/>
          <a:p>
            <a:r>
              <a:rPr lang="en-US" altLang="ja-JP" sz="2200" dirty="0" smtClean="0"/>
              <a:t>Adhesion grade</a:t>
            </a:r>
          </a:p>
        </p:txBody>
      </p:sp>
      <p:sp>
        <p:nvSpPr>
          <p:cNvPr id="72" name="テキスト ボックス 71"/>
          <p:cNvSpPr txBox="1"/>
          <p:nvPr/>
        </p:nvSpPr>
        <p:spPr>
          <a:xfrm>
            <a:off x="5759643" y="1055015"/>
            <a:ext cx="2341563" cy="430887"/>
          </a:xfrm>
          <a:prstGeom prst="rect">
            <a:avLst/>
          </a:prstGeom>
          <a:noFill/>
        </p:spPr>
        <p:txBody>
          <a:bodyPr wrap="square" rtlCol="0">
            <a:spAutoFit/>
          </a:bodyPr>
          <a:lstStyle/>
          <a:p>
            <a:r>
              <a:rPr lang="en-US" altLang="ja-JP" sz="2200" dirty="0" smtClean="0"/>
              <a:t>Adhesion extent</a:t>
            </a:r>
          </a:p>
        </p:txBody>
      </p:sp>
      <p:sp>
        <p:nvSpPr>
          <p:cNvPr id="12" name="テキスト ボックス 11"/>
          <p:cNvSpPr txBox="1"/>
          <p:nvPr/>
        </p:nvSpPr>
        <p:spPr>
          <a:xfrm>
            <a:off x="7215544" y="1407114"/>
            <a:ext cx="2168532" cy="338554"/>
          </a:xfrm>
          <a:prstGeom prst="rect">
            <a:avLst/>
          </a:prstGeom>
          <a:noFill/>
        </p:spPr>
        <p:txBody>
          <a:bodyPr wrap="square" rtlCol="0">
            <a:spAutoFit/>
          </a:bodyPr>
          <a:lstStyle/>
          <a:p>
            <a:r>
              <a:rPr kumimoji="1" lang="en-US" altLang="ja-JP" sz="1600" dirty="0" smtClean="0"/>
              <a:t>* </a:t>
            </a:r>
            <a:r>
              <a:rPr kumimoji="1" lang="en-US" altLang="ja-JP" sz="1600" i="1" dirty="0" smtClean="0"/>
              <a:t>p</a:t>
            </a:r>
            <a:r>
              <a:rPr kumimoji="1" lang="en-US" altLang="ja-JP" sz="1600" dirty="0" smtClean="0"/>
              <a:t>&lt;0.05  ** </a:t>
            </a:r>
            <a:r>
              <a:rPr kumimoji="1" lang="en-US" altLang="ja-JP" sz="1600" i="1" dirty="0" smtClean="0"/>
              <a:t>p</a:t>
            </a:r>
            <a:r>
              <a:rPr kumimoji="1" lang="en-US" altLang="ja-JP" sz="1600" dirty="0" smtClean="0"/>
              <a:t>&lt;0.01</a:t>
            </a:r>
            <a:endParaRPr kumimoji="1" lang="ja-JP" altLang="en-US" sz="1600" dirty="0"/>
          </a:p>
        </p:txBody>
      </p:sp>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t="2043"/>
          <a:stretch/>
        </p:blipFill>
        <p:spPr>
          <a:xfrm>
            <a:off x="148258" y="1432559"/>
            <a:ext cx="4124983" cy="3641365"/>
          </a:xfrm>
          <a:prstGeom prst="rect">
            <a:avLst/>
          </a:prstGeom>
        </p:spPr>
      </p:pic>
    </p:spTree>
    <p:extLst>
      <p:ext uri="{BB962C8B-B14F-4D97-AF65-F5344CB8AC3E}">
        <p14:creationId xmlns:p14="http://schemas.microsoft.com/office/powerpoint/2010/main" val="1986714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6953596" y="6410528"/>
            <a:ext cx="2057400" cy="365125"/>
          </a:xfrm>
        </p:spPr>
        <p:txBody>
          <a:bodyPr/>
          <a:lstStyle/>
          <a:p>
            <a:fld id="{6E4B8848-009C-4A03-B37E-7CDA5ABC8CE2}" type="slidenum">
              <a:rPr kumimoji="1" lang="ja-JP" altLang="en-US" smtClean="0"/>
              <a:t>2</a:t>
            </a:fld>
            <a:endParaRPr kumimoji="1" lang="ja-JP" altLang="en-US"/>
          </a:p>
        </p:txBody>
      </p:sp>
      <p:sp>
        <p:nvSpPr>
          <p:cNvPr id="22" name="テキスト ボックス 21"/>
          <p:cNvSpPr txBox="1"/>
          <p:nvPr/>
        </p:nvSpPr>
        <p:spPr>
          <a:xfrm>
            <a:off x="110871" y="912015"/>
            <a:ext cx="8776553" cy="492443"/>
          </a:xfrm>
          <a:prstGeom prst="rect">
            <a:avLst/>
          </a:prstGeom>
          <a:noFill/>
        </p:spPr>
        <p:txBody>
          <a:bodyPr wrap="square" rtlCol="0">
            <a:spAutoFit/>
          </a:bodyPr>
          <a:lstStyle/>
          <a:p>
            <a:pPr marL="285750" indent="-285750">
              <a:buFont typeface="Arial" panose="020B0604020202020204" pitchFamily="34" charset="0"/>
              <a:buChar char="•"/>
            </a:pPr>
            <a:r>
              <a:rPr lang="en-US" altLang="ja-JP" sz="2500" dirty="0" smtClean="0"/>
              <a:t>Gels formed by simple </a:t>
            </a:r>
            <a:r>
              <a:rPr lang="en-US" altLang="ja-JP" sz="2500" dirty="0"/>
              <a:t>mixing of two different </a:t>
            </a:r>
            <a:r>
              <a:rPr lang="en-US" altLang="ja-JP" sz="2500" dirty="0" smtClean="0"/>
              <a:t>polymers</a:t>
            </a:r>
          </a:p>
        </p:txBody>
      </p:sp>
      <p:sp>
        <p:nvSpPr>
          <p:cNvPr id="23" name="テキスト ボックス 22"/>
          <p:cNvSpPr txBox="1"/>
          <p:nvPr/>
        </p:nvSpPr>
        <p:spPr>
          <a:xfrm>
            <a:off x="110871" y="1541701"/>
            <a:ext cx="4553339" cy="2015936"/>
          </a:xfrm>
          <a:prstGeom prst="rect">
            <a:avLst/>
          </a:prstGeom>
          <a:noFill/>
        </p:spPr>
        <p:txBody>
          <a:bodyPr wrap="square" rtlCol="0">
            <a:spAutoFit/>
          </a:bodyPr>
          <a:lstStyle/>
          <a:p>
            <a:pPr marL="285750" indent="-285750">
              <a:buFont typeface="Arial" panose="020B0604020202020204" pitchFamily="34" charset="0"/>
              <a:buChar char="•"/>
            </a:pPr>
            <a:r>
              <a:rPr lang="en-US" altLang="ja-JP" sz="2500" dirty="0" smtClean="0"/>
              <a:t>Merits:</a:t>
            </a:r>
          </a:p>
          <a:p>
            <a:pPr marL="971550" lvl="1" indent="-514350">
              <a:buFont typeface="Wingdings" panose="05000000000000000000" pitchFamily="2" charset="2"/>
              <a:buChar char="ü"/>
            </a:pPr>
            <a:r>
              <a:rPr kumimoji="1" lang="en-US" altLang="ja-JP" sz="2500" dirty="0" smtClean="0"/>
              <a:t>Cover complex tissue geometries</a:t>
            </a:r>
          </a:p>
          <a:p>
            <a:pPr marL="971550" lvl="1" indent="-514350">
              <a:buFont typeface="Wingdings" panose="05000000000000000000" pitchFamily="2" charset="2"/>
              <a:buChar char="ü"/>
            </a:pPr>
            <a:r>
              <a:rPr lang="en-US" altLang="ja-JP" sz="2500" dirty="0" smtClean="0"/>
              <a:t>Used in both open &amp; laparoscopic surgeries </a:t>
            </a:r>
            <a:endParaRPr lang="en-US" altLang="ja-JP" sz="2500" dirty="0"/>
          </a:p>
        </p:txBody>
      </p:sp>
      <p:sp>
        <p:nvSpPr>
          <p:cNvPr id="14" name="テキスト ボックス 13"/>
          <p:cNvSpPr txBox="1"/>
          <p:nvPr/>
        </p:nvSpPr>
        <p:spPr>
          <a:xfrm>
            <a:off x="155575" y="4014962"/>
            <a:ext cx="9411629" cy="2092881"/>
          </a:xfrm>
          <a:prstGeom prst="rect">
            <a:avLst/>
          </a:prstGeom>
          <a:noFill/>
        </p:spPr>
        <p:txBody>
          <a:bodyPr wrap="square" rtlCol="0">
            <a:spAutoFit/>
          </a:bodyPr>
          <a:lstStyle/>
          <a:p>
            <a:pPr marL="285750" indent="-285750">
              <a:buFont typeface="Arial" panose="020B0604020202020204" pitchFamily="34" charset="0"/>
              <a:buChar char="•"/>
            </a:pPr>
            <a:r>
              <a:rPr lang="en-US" altLang="ja-JP" sz="2500" dirty="0"/>
              <a:t>Used in various biomedical </a:t>
            </a:r>
            <a:r>
              <a:rPr lang="en-US" altLang="ja-JP" sz="2500" dirty="0" smtClean="0"/>
              <a:t>applications:</a:t>
            </a:r>
          </a:p>
          <a:p>
            <a:pPr marL="971550" lvl="1" indent="-514350">
              <a:buFont typeface="+mj-lt"/>
              <a:buAutoNum type="arabicPeriod"/>
            </a:pPr>
            <a:r>
              <a:rPr lang="en-US" altLang="ja-JP" sz="2500" dirty="0" smtClean="0"/>
              <a:t>Scaffolds for tissue engineering</a:t>
            </a:r>
          </a:p>
          <a:p>
            <a:pPr marL="971550" lvl="1" indent="-514350">
              <a:buFont typeface="+mj-lt"/>
              <a:buAutoNum type="arabicPeriod"/>
            </a:pPr>
            <a:r>
              <a:rPr lang="en-US" altLang="ja-JP" sz="2500" dirty="0" smtClean="0"/>
              <a:t>Clinical procedures</a:t>
            </a:r>
          </a:p>
          <a:p>
            <a:pPr marL="1428750" lvl="2" indent="-514350">
              <a:buFont typeface="Wingdings" panose="05000000000000000000" pitchFamily="2" charset="2"/>
              <a:buChar char="Ø"/>
            </a:pPr>
            <a:r>
              <a:rPr lang="en-US" altLang="ja-JP" sz="2500" dirty="0" smtClean="0"/>
              <a:t>Hemostasis</a:t>
            </a:r>
          </a:p>
          <a:p>
            <a:pPr marL="1428750" lvl="2" indent="-514350">
              <a:buFont typeface="Wingdings" panose="05000000000000000000" pitchFamily="2" charset="2"/>
              <a:buChar char="Ø"/>
            </a:pPr>
            <a:r>
              <a:rPr lang="en-US" altLang="ja-JP" sz="2500" dirty="0" smtClean="0"/>
              <a:t>Tissue adhesion prevention</a:t>
            </a:r>
            <a:endParaRPr lang="en-US" altLang="ja-JP" sz="2500" dirty="0"/>
          </a:p>
        </p:txBody>
      </p:sp>
      <p:pic>
        <p:nvPicPr>
          <p:cNvPr id="2050" name="Picture 2" descr="http://l.yimg.com/g/images/spaceou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7"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Introduction 1</a:t>
            </a:r>
            <a:endParaRPr lang="ja-JP" altLang="en-US" dirty="0"/>
          </a:p>
        </p:txBody>
      </p:sp>
      <p:sp>
        <p:nvSpPr>
          <p:cNvPr id="15" name="タイトル 1"/>
          <p:cNvSpPr txBox="1">
            <a:spLocks/>
          </p:cNvSpPr>
          <p:nvPr/>
        </p:nvSpPr>
        <p:spPr>
          <a:xfrm>
            <a:off x="-12700" y="35054"/>
            <a:ext cx="9023696"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situ </a:t>
            </a:r>
            <a:r>
              <a:rPr lang="en-US" altLang="ja-JP" sz="3600" u="sng" dirty="0" smtClean="0">
                <a:latin typeface="+mn-lt"/>
              </a:rPr>
              <a:t>cross-linkable hydrogels</a:t>
            </a:r>
            <a:endParaRPr lang="ja-JP" altLang="en-US" sz="3600" u="sng" dirty="0">
              <a:solidFill>
                <a:srgbClr val="000066"/>
              </a:solidFill>
              <a:latin typeface="+mn-lt"/>
            </a:endParaRPr>
          </a:p>
        </p:txBody>
      </p:sp>
      <p:pic>
        <p:nvPicPr>
          <p:cNvPr id="2" name="図 1"/>
          <p:cNvPicPr>
            <a:picLocks noChangeAspect="1"/>
          </p:cNvPicPr>
          <p:nvPr/>
        </p:nvPicPr>
        <p:blipFill>
          <a:blip r:embed="rId4"/>
          <a:stretch>
            <a:fillRect/>
          </a:stretch>
        </p:blipFill>
        <p:spPr>
          <a:xfrm>
            <a:off x="4553339" y="1652649"/>
            <a:ext cx="4079886" cy="2054107"/>
          </a:xfrm>
          <a:prstGeom prst="rect">
            <a:avLst/>
          </a:prstGeom>
        </p:spPr>
      </p:pic>
    </p:spTree>
    <p:extLst>
      <p:ext uri="{BB962C8B-B14F-4D97-AF65-F5344CB8AC3E}">
        <p14:creationId xmlns:p14="http://schemas.microsoft.com/office/powerpoint/2010/main" val="1714631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20</a:t>
            </a:fld>
            <a:endParaRPr kumimoji="1" lang="ja-JP" altLang="en-US" dirty="0"/>
          </a:p>
        </p:txBody>
      </p:sp>
      <p:sp>
        <p:nvSpPr>
          <p:cNvPr id="9"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Discussion</a:t>
            </a:r>
            <a:endParaRPr lang="ja-JP" altLang="en-US" dirty="0"/>
          </a:p>
        </p:txBody>
      </p:sp>
      <p:sp>
        <p:nvSpPr>
          <p:cNvPr id="7"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Discussion</a:t>
            </a:r>
            <a:endParaRPr lang="ja-JP" altLang="en-US" sz="3600" u="sng" dirty="0">
              <a:latin typeface="+mn-lt"/>
            </a:endParaRPr>
          </a:p>
        </p:txBody>
      </p:sp>
      <p:pic>
        <p:nvPicPr>
          <p:cNvPr id="5" name="図 4"/>
          <p:cNvPicPr>
            <a:picLocks noChangeAspect="1"/>
          </p:cNvPicPr>
          <p:nvPr/>
        </p:nvPicPr>
        <p:blipFill rotWithShape="1">
          <a:blip r:embed="rId3"/>
          <a:srcRect t="31526"/>
          <a:stretch/>
        </p:blipFill>
        <p:spPr>
          <a:xfrm>
            <a:off x="649391" y="1132822"/>
            <a:ext cx="3310047" cy="1766431"/>
          </a:xfrm>
          <a:prstGeom prst="rect">
            <a:avLst/>
          </a:prstGeom>
        </p:spPr>
      </p:pic>
      <p:pic>
        <p:nvPicPr>
          <p:cNvPr id="6" name="図 5"/>
          <p:cNvPicPr>
            <a:picLocks noChangeAspect="1"/>
          </p:cNvPicPr>
          <p:nvPr/>
        </p:nvPicPr>
        <p:blipFill rotWithShape="1">
          <a:blip r:embed="rId4"/>
          <a:srcRect t="34780"/>
          <a:stretch/>
        </p:blipFill>
        <p:spPr>
          <a:xfrm>
            <a:off x="535059" y="3331866"/>
            <a:ext cx="3545554" cy="1810048"/>
          </a:xfrm>
          <a:prstGeom prst="rect">
            <a:avLst/>
          </a:prstGeom>
        </p:spPr>
      </p:pic>
      <p:sp>
        <p:nvSpPr>
          <p:cNvPr id="416" name="テキスト ボックス 415"/>
          <p:cNvSpPr txBox="1"/>
          <p:nvPr/>
        </p:nvSpPr>
        <p:spPr>
          <a:xfrm>
            <a:off x="-12700" y="794121"/>
            <a:ext cx="3036156"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000" dirty="0" smtClean="0"/>
              <a:t>At LOW gas flow rate:</a:t>
            </a:r>
            <a:endParaRPr kumimoji="1" lang="ja-JP" altLang="en-US" sz="2000" dirty="0"/>
          </a:p>
        </p:txBody>
      </p:sp>
      <p:sp>
        <p:nvSpPr>
          <p:cNvPr id="417" name="テキスト ボックス 416"/>
          <p:cNvSpPr txBox="1"/>
          <p:nvPr/>
        </p:nvSpPr>
        <p:spPr>
          <a:xfrm>
            <a:off x="-12700" y="2982509"/>
            <a:ext cx="3036156"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000" dirty="0" smtClean="0"/>
              <a:t>At HIGH gas flow rate:</a:t>
            </a:r>
            <a:endParaRPr kumimoji="1" lang="ja-JP" altLang="en-US" sz="2000" dirty="0"/>
          </a:p>
        </p:txBody>
      </p:sp>
      <p:sp>
        <p:nvSpPr>
          <p:cNvPr id="419" name="正方形/長方形 418"/>
          <p:cNvSpPr/>
          <p:nvPr/>
        </p:nvSpPr>
        <p:spPr>
          <a:xfrm>
            <a:off x="4363269" y="1698255"/>
            <a:ext cx="4109686" cy="1165630"/>
          </a:xfrm>
          <a:prstGeom prst="rect">
            <a:avLst/>
          </a:prstGeom>
          <a:solidFill>
            <a:schemeClr val="accent1">
              <a:lumMod val="50000"/>
              <a:alpha val="64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0" name="正方形/長方形 419"/>
          <p:cNvSpPr/>
          <p:nvPr/>
        </p:nvSpPr>
        <p:spPr>
          <a:xfrm>
            <a:off x="4355347" y="2834020"/>
            <a:ext cx="4109686" cy="1196570"/>
          </a:xfrm>
          <a:prstGeom prst="rect">
            <a:avLst/>
          </a:prstGeom>
          <a:solidFill>
            <a:schemeClr val="accent1">
              <a:alpha val="5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1" name="テキスト ボックス 420"/>
          <p:cNvSpPr txBox="1"/>
          <p:nvPr/>
        </p:nvSpPr>
        <p:spPr>
          <a:xfrm>
            <a:off x="4319021" y="1665291"/>
            <a:ext cx="1463842" cy="430887"/>
          </a:xfrm>
          <a:prstGeom prst="rect">
            <a:avLst/>
          </a:prstGeom>
          <a:noFill/>
        </p:spPr>
        <p:txBody>
          <a:bodyPr wrap="square" rtlCol="0">
            <a:spAutoFit/>
          </a:bodyPr>
          <a:lstStyle/>
          <a:p>
            <a:r>
              <a:rPr lang="en-US" altLang="ja-JP" sz="2200" b="1" dirty="0" err="1" smtClean="0"/>
              <a:t>Alg</a:t>
            </a:r>
            <a:r>
              <a:rPr lang="en-US" altLang="ja-JP" sz="2200" b="1" dirty="0" smtClean="0"/>
              <a:t>-CMC</a:t>
            </a:r>
            <a:endParaRPr kumimoji="1" lang="ja-JP" altLang="en-US" sz="2200" b="1" dirty="0"/>
          </a:p>
        </p:txBody>
      </p:sp>
      <p:sp>
        <p:nvSpPr>
          <p:cNvPr id="422" name="テキスト ボックス 421"/>
          <p:cNvSpPr txBox="1"/>
          <p:nvPr/>
        </p:nvSpPr>
        <p:spPr>
          <a:xfrm>
            <a:off x="4291865" y="2834020"/>
            <a:ext cx="1848666" cy="430887"/>
          </a:xfrm>
          <a:prstGeom prst="rect">
            <a:avLst/>
          </a:prstGeom>
          <a:noFill/>
        </p:spPr>
        <p:txBody>
          <a:bodyPr wrap="square" rtlCol="0">
            <a:spAutoFit/>
          </a:bodyPr>
          <a:lstStyle/>
          <a:p>
            <a:r>
              <a:rPr lang="en-US" altLang="ja-JP" sz="2200" b="1" dirty="0" err="1" smtClean="0"/>
              <a:t>Alg</a:t>
            </a:r>
            <a:r>
              <a:rPr lang="en-US" altLang="ja-JP" sz="2200" b="1" dirty="0" smtClean="0"/>
              <a:t>-gelatin</a:t>
            </a:r>
            <a:endParaRPr kumimoji="1" lang="ja-JP" altLang="en-US" sz="2200" b="1" dirty="0"/>
          </a:p>
        </p:txBody>
      </p:sp>
      <p:sp>
        <p:nvSpPr>
          <p:cNvPr id="423" name="正方形/長方形 422"/>
          <p:cNvSpPr/>
          <p:nvPr/>
        </p:nvSpPr>
        <p:spPr>
          <a:xfrm>
            <a:off x="4317247" y="4044414"/>
            <a:ext cx="4185886" cy="713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円/楕円 423"/>
          <p:cNvSpPr/>
          <p:nvPr/>
        </p:nvSpPr>
        <p:spPr>
          <a:xfrm>
            <a:off x="5221421" y="3833449"/>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5" name="円/楕円 424"/>
          <p:cNvSpPr/>
          <p:nvPr/>
        </p:nvSpPr>
        <p:spPr>
          <a:xfrm>
            <a:off x="5285403" y="3859134"/>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円/楕円 425"/>
          <p:cNvSpPr/>
          <p:nvPr/>
        </p:nvSpPr>
        <p:spPr>
          <a:xfrm>
            <a:off x="5641337" y="3833449"/>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7" name="円/楕円 426"/>
          <p:cNvSpPr/>
          <p:nvPr/>
        </p:nvSpPr>
        <p:spPr>
          <a:xfrm>
            <a:off x="5705319" y="3859134"/>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8" name="円/楕円 427"/>
          <p:cNvSpPr/>
          <p:nvPr/>
        </p:nvSpPr>
        <p:spPr>
          <a:xfrm>
            <a:off x="7979905" y="3826499"/>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9" name="円/楕円 428"/>
          <p:cNvSpPr/>
          <p:nvPr/>
        </p:nvSpPr>
        <p:spPr>
          <a:xfrm>
            <a:off x="8043887" y="3852184"/>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0" name="円/楕円 429"/>
          <p:cNvSpPr/>
          <p:nvPr/>
        </p:nvSpPr>
        <p:spPr>
          <a:xfrm>
            <a:off x="7549516" y="3819549"/>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1" name="円/楕円 430"/>
          <p:cNvSpPr/>
          <p:nvPr/>
        </p:nvSpPr>
        <p:spPr>
          <a:xfrm>
            <a:off x="7613498" y="3845234"/>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円/楕円 431"/>
          <p:cNvSpPr/>
          <p:nvPr/>
        </p:nvSpPr>
        <p:spPr>
          <a:xfrm>
            <a:off x="7241871" y="3106150"/>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3" name="円/楕円 432"/>
          <p:cNvSpPr/>
          <p:nvPr/>
        </p:nvSpPr>
        <p:spPr>
          <a:xfrm>
            <a:off x="7305853" y="3131835"/>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円/楕円 433"/>
          <p:cNvSpPr/>
          <p:nvPr/>
        </p:nvSpPr>
        <p:spPr>
          <a:xfrm>
            <a:off x="5954476" y="3326856"/>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5" name="円/楕円 434"/>
          <p:cNvSpPr/>
          <p:nvPr/>
        </p:nvSpPr>
        <p:spPr>
          <a:xfrm>
            <a:off x="6018458" y="3352541"/>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1" name="直線矢印コネクタ 440"/>
          <p:cNvCxnSpPr/>
          <p:nvPr/>
        </p:nvCxnSpPr>
        <p:spPr>
          <a:xfrm rot="10800000">
            <a:off x="6870230" y="3949664"/>
            <a:ext cx="67928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42" name="直線矢印コネクタ 441"/>
          <p:cNvCxnSpPr/>
          <p:nvPr/>
        </p:nvCxnSpPr>
        <p:spPr>
          <a:xfrm rot="16200000">
            <a:off x="7573103" y="3457919"/>
            <a:ext cx="67928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45" name="テキスト ボックス 444"/>
          <p:cNvSpPr txBox="1"/>
          <p:nvPr/>
        </p:nvSpPr>
        <p:spPr>
          <a:xfrm>
            <a:off x="6372696" y="3573869"/>
            <a:ext cx="2677205" cy="369332"/>
          </a:xfrm>
          <a:prstGeom prst="rect">
            <a:avLst/>
          </a:prstGeom>
          <a:noFill/>
        </p:spPr>
        <p:txBody>
          <a:bodyPr wrap="square" rtlCol="0">
            <a:spAutoFit/>
          </a:bodyPr>
          <a:lstStyle/>
          <a:p>
            <a:r>
              <a:rPr kumimoji="1" lang="en-US" altLang="ja-JP" b="1" dirty="0" smtClean="0">
                <a:solidFill>
                  <a:srgbClr val="000066"/>
                </a:solidFill>
              </a:rPr>
              <a:t>Horizontal</a:t>
            </a:r>
            <a:endParaRPr kumimoji="1" lang="ja-JP" altLang="en-US" b="1" dirty="0">
              <a:solidFill>
                <a:srgbClr val="000066"/>
              </a:solidFill>
            </a:endParaRPr>
          </a:p>
        </p:txBody>
      </p:sp>
      <p:sp>
        <p:nvSpPr>
          <p:cNvPr id="446" name="テキスト ボックス 445"/>
          <p:cNvSpPr txBox="1"/>
          <p:nvPr/>
        </p:nvSpPr>
        <p:spPr>
          <a:xfrm>
            <a:off x="7323085" y="2840559"/>
            <a:ext cx="2583260" cy="369332"/>
          </a:xfrm>
          <a:prstGeom prst="rect">
            <a:avLst/>
          </a:prstGeom>
          <a:noFill/>
        </p:spPr>
        <p:txBody>
          <a:bodyPr wrap="square" rtlCol="0">
            <a:spAutoFit/>
          </a:bodyPr>
          <a:lstStyle/>
          <a:p>
            <a:r>
              <a:rPr kumimoji="1" lang="en-US" altLang="ja-JP" b="1" dirty="0" smtClean="0">
                <a:solidFill>
                  <a:srgbClr val="000066"/>
                </a:solidFill>
              </a:rPr>
              <a:t>Vertical</a:t>
            </a:r>
            <a:endParaRPr kumimoji="1" lang="ja-JP" altLang="en-US" b="1" dirty="0">
              <a:solidFill>
                <a:srgbClr val="000066"/>
              </a:solidFill>
            </a:endParaRPr>
          </a:p>
        </p:txBody>
      </p:sp>
      <p:sp>
        <p:nvSpPr>
          <p:cNvPr id="447" name="円/楕円 446"/>
          <p:cNvSpPr/>
          <p:nvPr/>
        </p:nvSpPr>
        <p:spPr>
          <a:xfrm>
            <a:off x="4474365" y="3804180"/>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8" name="円/楕円 447"/>
          <p:cNvSpPr/>
          <p:nvPr/>
        </p:nvSpPr>
        <p:spPr>
          <a:xfrm>
            <a:off x="4538347" y="3829865"/>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3" name="円/楕円 452"/>
          <p:cNvSpPr/>
          <p:nvPr/>
        </p:nvSpPr>
        <p:spPr>
          <a:xfrm>
            <a:off x="5705319" y="1481446"/>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4" name="円/楕円 453"/>
          <p:cNvSpPr/>
          <p:nvPr/>
        </p:nvSpPr>
        <p:spPr>
          <a:xfrm>
            <a:off x="5769301" y="1507131"/>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5" name="円/楕円 454"/>
          <p:cNvSpPr/>
          <p:nvPr/>
        </p:nvSpPr>
        <p:spPr>
          <a:xfrm>
            <a:off x="6242542" y="1455272"/>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6" name="円/楕円 455"/>
          <p:cNvSpPr/>
          <p:nvPr/>
        </p:nvSpPr>
        <p:spPr>
          <a:xfrm>
            <a:off x="6306524" y="1480957"/>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7" name="円/楕円 456"/>
          <p:cNvSpPr/>
          <p:nvPr/>
        </p:nvSpPr>
        <p:spPr>
          <a:xfrm>
            <a:off x="7751688" y="1468578"/>
            <a:ext cx="397042" cy="243048"/>
          </a:xfrm>
          <a:prstGeom prst="ellipse">
            <a:avLst/>
          </a:prstGeom>
          <a:gradFill>
            <a:gsLst>
              <a:gs pos="78000">
                <a:schemeClr val="accent2">
                  <a:lumMod val="40000"/>
                  <a:lumOff val="60000"/>
                </a:schemeClr>
              </a:gs>
              <a:gs pos="100000">
                <a:schemeClr val="accent1">
                  <a:tint val="23500"/>
                  <a:satMod val="1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8" name="円/楕円 457"/>
          <p:cNvSpPr/>
          <p:nvPr/>
        </p:nvSpPr>
        <p:spPr>
          <a:xfrm>
            <a:off x="7815670" y="1494263"/>
            <a:ext cx="161610" cy="15484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9" name="直線矢印コネクタ 458"/>
          <p:cNvCxnSpPr/>
          <p:nvPr/>
        </p:nvCxnSpPr>
        <p:spPr>
          <a:xfrm rot="5400000" flipV="1">
            <a:off x="6038653" y="2090648"/>
            <a:ext cx="67928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60" name="乗算記号 459"/>
          <p:cNvSpPr/>
          <p:nvPr/>
        </p:nvSpPr>
        <p:spPr>
          <a:xfrm>
            <a:off x="6085154" y="1873627"/>
            <a:ext cx="584033" cy="343008"/>
          </a:xfrm>
          <a:prstGeom prst="mathMultiply">
            <a:avLst/>
          </a:prstGeom>
          <a:gradFill>
            <a:gsLst>
              <a:gs pos="78000">
                <a:schemeClr val="accent2">
                  <a:lumMod val="40000"/>
                  <a:lumOff val="60000"/>
                </a:schemeClr>
              </a:gs>
              <a:gs pos="100000">
                <a:schemeClr val="accent1">
                  <a:tint val="23500"/>
                  <a:satMod val="16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1" name="テキスト ボックス 460"/>
          <p:cNvSpPr txBox="1"/>
          <p:nvPr/>
        </p:nvSpPr>
        <p:spPr>
          <a:xfrm>
            <a:off x="4362114" y="791970"/>
            <a:ext cx="4516480" cy="461665"/>
          </a:xfrm>
          <a:prstGeom prst="rect">
            <a:avLst/>
          </a:prstGeom>
          <a:noFill/>
        </p:spPr>
        <p:txBody>
          <a:bodyPr wrap="square" rtlCol="0">
            <a:spAutoFit/>
          </a:bodyPr>
          <a:lstStyle/>
          <a:p>
            <a:pPr marL="342900" indent="-342900">
              <a:buFont typeface="Wingdings" panose="05000000000000000000" pitchFamily="2" charset="2"/>
              <a:buChar char="ü"/>
            </a:pPr>
            <a:r>
              <a:rPr kumimoji="1" lang="en-US" altLang="ja-JP" sz="2400" dirty="0" smtClean="0"/>
              <a:t> Reduced adhesion formation</a:t>
            </a:r>
            <a:endParaRPr kumimoji="1" lang="ja-JP" altLang="en-US" sz="2400" dirty="0"/>
          </a:p>
        </p:txBody>
      </p:sp>
      <p:sp>
        <p:nvSpPr>
          <p:cNvPr id="462" name="テキスト ボックス 461"/>
          <p:cNvSpPr txBox="1"/>
          <p:nvPr/>
        </p:nvSpPr>
        <p:spPr>
          <a:xfrm>
            <a:off x="4391343" y="4364089"/>
            <a:ext cx="4439124" cy="830997"/>
          </a:xfrm>
          <a:prstGeom prst="rect">
            <a:avLst/>
          </a:prstGeom>
          <a:noFill/>
        </p:spPr>
        <p:txBody>
          <a:bodyPr wrap="square" rtlCol="0">
            <a:spAutoFit/>
          </a:bodyPr>
          <a:lstStyle/>
          <a:p>
            <a:pPr marL="342900" indent="-342900">
              <a:buFont typeface="Wingdings" panose="05000000000000000000" pitchFamily="2" charset="2"/>
              <a:buChar char="ü"/>
            </a:pPr>
            <a:r>
              <a:rPr kumimoji="1" lang="en-US" altLang="ja-JP" sz="2400" dirty="0" smtClean="0"/>
              <a:t>Promoted wound healing</a:t>
            </a:r>
          </a:p>
          <a:p>
            <a:r>
              <a:rPr lang="en-US" altLang="ja-JP" sz="2400" b="1" dirty="0" smtClean="0">
                <a:solidFill>
                  <a:srgbClr val="FF0000"/>
                </a:solidFill>
              </a:rPr>
              <a:t>X  Worsened adhesion formation</a:t>
            </a:r>
            <a:endParaRPr kumimoji="1" lang="ja-JP" altLang="en-US" sz="2400" b="1" dirty="0">
              <a:solidFill>
                <a:srgbClr val="FF0000"/>
              </a:solidFill>
            </a:endParaRPr>
          </a:p>
        </p:txBody>
      </p:sp>
      <p:sp>
        <p:nvSpPr>
          <p:cNvPr id="45" name="テキスト ボックス 44"/>
          <p:cNvSpPr txBox="1"/>
          <p:nvPr/>
        </p:nvSpPr>
        <p:spPr>
          <a:xfrm>
            <a:off x="4366439" y="5453607"/>
            <a:ext cx="4329317" cy="954107"/>
          </a:xfrm>
          <a:prstGeom prst="rect">
            <a:avLst/>
          </a:prstGeom>
          <a:solidFill>
            <a:schemeClr val="accent2">
              <a:lumMod val="40000"/>
              <a:lumOff val="60000"/>
            </a:schemeClr>
          </a:solidFill>
        </p:spPr>
        <p:txBody>
          <a:bodyPr wrap="square" rtlCol="0">
            <a:spAutoFit/>
          </a:bodyPr>
          <a:lstStyle/>
          <a:p>
            <a:pPr algn="ctr"/>
            <a:r>
              <a:rPr lang="en-US" altLang="ja-JP" sz="2800" b="1" dirty="0" smtClean="0">
                <a:solidFill>
                  <a:srgbClr val="FF0000"/>
                </a:solidFill>
              </a:rPr>
              <a:t>Precise </a:t>
            </a:r>
            <a:r>
              <a:rPr lang="en-US" altLang="ja-JP" sz="2800" b="1" dirty="0">
                <a:solidFill>
                  <a:srgbClr val="FF0000"/>
                </a:solidFill>
              </a:rPr>
              <a:t>control of thickness of </a:t>
            </a:r>
            <a:r>
              <a:rPr lang="en-US" altLang="ja-JP" sz="2800" b="1" dirty="0" smtClean="0">
                <a:solidFill>
                  <a:srgbClr val="FF0000"/>
                </a:solidFill>
              </a:rPr>
              <a:t>each layer is needed</a:t>
            </a:r>
            <a:endParaRPr lang="en-US" altLang="ja-JP" sz="2800" b="1" dirty="0">
              <a:solidFill>
                <a:srgbClr val="FF0000"/>
              </a:solidFill>
            </a:endParaRPr>
          </a:p>
        </p:txBody>
      </p:sp>
      <p:sp>
        <p:nvSpPr>
          <p:cNvPr id="48" name="テキスト ボックス 47"/>
          <p:cNvSpPr txBox="1"/>
          <p:nvPr/>
        </p:nvSpPr>
        <p:spPr>
          <a:xfrm>
            <a:off x="-71900" y="3486566"/>
            <a:ext cx="2639050" cy="707886"/>
          </a:xfrm>
          <a:prstGeom prst="rect">
            <a:avLst/>
          </a:prstGeom>
          <a:noFill/>
        </p:spPr>
        <p:txBody>
          <a:bodyPr wrap="square" rtlCol="0">
            <a:spAutoFit/>
          </a:bodyPr>
          <a:lstStyle/>
          <a:p>
            <a:r>
              <a:rPr lang="en-US" altLang="ja-JP" sz="2000" dirty="0" smtClean="0"/>
              <a:t>Droplet size </a:t>
            </a:r>
            <a:r>
              <a:rPr lang="en-US" altLang="ja-JP" sz="2000" b="1" dirty="0" smtClean="0"/>
              <a:t>↓</a:t>
            </a:r>
          </a:p>
          <a:p>
            <a:r>
              <a:rPr lang="en-US" altLang="ja-JP" sz="2000" dirty="0"/>
              <a:t>Spray coverage </a:t>
            </a:r>
            <a:r>
              <a:rPr lang="en-US" altLang="ja-JP" sz="2000" b="1" dirty="0" smtClean="0"/>
              <a:t>↑</a:t>
            </a:r>
            <a:endParaRPr lang="en-US" altLang="ja-JP" sz="2000" b="1" dirty="0"/>
          </a:p>
        </p:txBody>
      </p:sp>
      <p:sp>
        <p:nvSpPr>
          <p:cNvPr id="8" name="正方形/長方形 7"/>
          <p:cNvSpPr/>
          <p:nvPr/>
        </p:nvSpPr>
        <p:spPr>
          <a:xfrm>
            <a:off x="2436560" y="4182204"/>
            <a:ext cx="691793" cy="7065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V="1">
            <a:off x="3123894" y="1711626"/>
            <a:ext cx="1243003" cy="246384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56" name="直線コネクタ 55"/>
          <p:cNvCxnSpPr>
            <a:endCxn id="423" idx="1"/>
          </p:cNvCxnSpPr>
          <p:nvPr/>
        </p:nvCxnSpPr>
        <p:spPr>
          <a:xfrm flipV="1">
            <a:off x="3135232" y="4080085"/>
            <a:ext cx="1182015" cy="760092"/>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57" name="右中かっこ 56"/>
          <p:cNvSpPr/>
          <p:nvPr/>
        </p:nvSpPr>
        <p:spPr>
          <a:xfrm>
            <a:off x="8530160" y="2903155"/>
            <a:ext cx="114123" cy="11095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8680586" y="2001346"/>
            <a:ext cx="431518" cy="646331"/>
          </a:xfrm>
          <a:prstGeom prst="rect">
            <a:avLst/>
          </a:prstGeom>
          <a:noFill/>
        </p:spPr>
        <p:txBody>
          <a:bodyPr wrap="square" rtlCol="0">
            <a:spAutoFit/>
          </a:bodyPr>
          <a:lstStyle/>
          <a:p>
            <a:r>
              <a:rPr lang="en-US" altLang="ja-JP" sz="3600" b="1" dirty="0">
                <a:solidFill>
                  <a:srgbClr val="FF0000"/>
                </a:solidFill>
              </a:rPr>
              <a:t>?</a:t>
            </a:r>
            <a:endParaRPr kumimoji="1" lang="ja-JP" altLang="en-US" sz="3600" b="1" dirty="0">
              <a:solidFill>
                <a:srgbClr val="FF0000"/>
              </a:solidFill>
            </a:endParaRPr>
          </a:p>
        </p:txBody>
      </p:sp>
      <p:sp>
        <p:nvSpPr>
          <p:cNvPr id="60" name="テキスト ボックス 59"/>
          <p:cNvSpPr txBox="1"/>
          <p:nvPr/>
        </p:nvSpPr>
        <p:spPr>
          <a:xfrm>
            <a:off x="8650856" y="3152010"/>
            <a:ext cx="431518" cy="646331"/>
          </a:xfrm>
          <a:prstGeom prst="rect">
            <a:avLst/>
          </a:prstGeom>
          <a:noFill/>
        </p:spPr>
        <p:txBody>
          <a:bodyPr wrap="square" rtlCol="0">
            <a:spAutoFit/>
          </a:bodyPr>
          <a:lstStyle/>
          <a:p>
            <a:r>
              <a:rPr lang="en-US" altLang="ja-JP" sz="3600" b="1" dirty="0">
                <a:solidFill>
                  <a:srgbClr val="FF0000"/>
                </a:solidFill>
              </a:rPr>
              <a:t>?</a:t>
            </a:r>
            <a:endParaRPr kumimoji="1" lang="ja-JP" altLang="en-US" sz="3600" b="1" dirty="0">
              <a:solidFill>
                <a:srgbClr val="FF0000"/>
              </a:solidFill>
            </a:endParaRPr>
          </a:p>
        </p:txBody>
      </p:sp>
      <p:sp>
        <p:nvSpPr>
          <p:cNvPr id="61" name="右中かっこ 60"/>
          <p:cNvSpPr/>
          <p:nvPr/>
        </p:nvSpPr>
        <p:spPr>
          <a:xfrm>
            <a:off x="8542010" y="1732000"/>
            <a:ext cx="108846" cy="11095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テキスト ボックス 66"/>
          <p:cNvSpPr txBox="1"/>
          <p:nvPr/>
        </p:nvSpPr>
        <p:spPr>
          <a:xfrm>
            <a:off x="238576" y="5371083"/>
            <a:ext cx="1889081" cy="861774"/>
          </a:xfrm>
          <a:prstGeom prst="rect">
            <a:avLst/>
          </a:prstGeom>
          <a:noFill/>
        </p:spPr>
        <p:txBody>
          <a:bodyPr wrap="square" rtlCol="0">
            <a:spAutoFit/>
          </a:bodyPr>
          <a:lstStyle/>
          <a:p>
            <a:pPr>
              <a:lnSpc>
                <a:spcPts val="2000"/>
              </a:lnSpc>
            </a:pPr>
            <a:r>
              <a:rPr lang="en-US" altLang="ja-JP" sz="2000" b="1" dirty="0" smtClean="0">
                <a:sym typeface="Wingdings" panose="05000000000000000000" pitchFamily="2" charset="2"/>
              </a:rPr>
              <a:t>Mixing efficiency</a:t>
            </a:r>
          </a:p>
          <a:p>
            <a:pPr>
              <a:lnSpc>
                <a:spcPts val="2000"/>
              </a:lnSpc>
            </a:pPr>
            <a:r>
              <a:rPr lang="en-US" altLang="ja-JP" sz="2000" b="1" dirty="0" smtClean="0">
                <a:sym typeface="Wingdings" panose="05000000000000000000" pitchFamily="2" charset="2"/>
              </a:rPr>
              <a:t>Homogeneity</a:t>
            </a:r>
            <a:endParaRPr lang="en-US" altLang="ja-JP" sz="2000" b="1" dirty="0">
              <a:sym typeface="Wingdings" panose="05000000000000000000" pitchFamily="2" charset="2"/>
            </a:endParaRPr>
          </a:p>
        </p:txBody>
      </p:sp>
      <p:sp>
        <p:nvSpPr>
          <p:cNvPr id="68" name="テキスト ボックス 67"/>
          <p:cNvSpPr txBox="1"/>
          <p:nvPr/>
        </p:nvSpPr>
        <p:spPr>
          <a:xfrm>
            <a:off x="2937977" y="5491271"/>
            <a:ext cx="1614836" cy="608885"/>
          </a:xfrm>
          <a:prstGeom prst="rect">
            <a:avLst/>
          </a:prstGeom>
          <a:noFill/>
          <a:ln>
            <a:noFill/>
          </a:ln>
        </p:spPr>
        <p:txBody>
          <a:bodyPr wrap="square" rtlCol="0">
            <a:spAutoFit/>
          </a:bodyPr>
          <a:lstStyle/>
          <a:p>
            <a:pPr>
              <a:lnSpc>
                <a:spcPts val="2000"/>
              </a:lnSpc>
            </a:pPr>
            <a:r>
              <a:rPr lang="en-US" altLang="ja-JP" sz="2000" b="1" dirty="0" smtClean="0">
                <a:sym typeface="Wingdings" panose="05000000000000000000" pitchFamily="2" charset="2"/>
              </a:rPr>
              <a:t>Cellular damage</a:t>
            </a:r>
          </a:p>
        </p:txBody>
      </p:sp>
      <p:cxnSp>
        <p:nvCxnSpPr>
          <p:cNvPr id="69" name="直線矢印コネクタ 68"/>
          <p:cNvCxnSpPr/>
          <p:nvPr/>
        </p:nvCxnSpPr>
        <p:spPr>
          <a:xfrm>
            <a:off x="1425168" y="5780170"/>
            <a:ext cx="1544564" cy="355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1622302" y="5439397"/>
            <a:ext cx="1256776" cy="400110"/>
          </a:xfrm>
          <a:prstGeom prst="rect">
            <a:avLst/>
          </a:prstGeom>
          <a:noFill/>
          <a:ln w="38100">
            <a:noFill/>
          </a:ln>
        </p:spPr>
        <p:txBody>
          <a:bodyPr wrap="square" rtlCol="0">
            <a:spAutoFit/>
          </a:bodyPr>
          <a:lstStyle/>
          <a:p>
            <a:r>
              <a:rPr kumimoji="1" lang="en-US" altLang="ja-JP" sz="2000" b="1" dirty="0" smtClean="0">
                <a:solidFill>
                  <a:srgbClr val="FF0000"/>
                </a:solidFill>
              </a:rPr>
              <a:t>Trade-off</a:t>
            </a:r>
            <a:endParaRPr kumimoji="1" lang="ja-JP" altLang="en-US" sz="2000" b="1" dirty="0">
              <a:solidFill>
                <a:srgbClr val="FF0000"/>
              </a:solidFill>
            </a:endParaRPr>
          </a:p>
        </p:txBody>
      </p:sp>
    </p:spTree>
    <p:extLst>
      <p:ext uri="{BB962C8B-B14F-4D97-AF65-F5344CB8AC3E}">
        <p14:creationId xmlns:p14="http://schemas.microsoft.com/office/powerpoint/2010/main" val="126547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21</a:t>
            </a:fld>
            <a:endParaRPr kumimoji="1" lang="ja-JP" altLang="en-US" dirty="0"/>
          </a:p>
        </p:txBody>
      </p:sp>
      <p:sp>
        <p:nvSpPr>
          <p:cNvPr id="8" name="テキスト ボックス 7"/>
          <p:cNvSpPr txBox="1"/>
          <p:nvPr/>
        </p:nvSpPr>
        <p:spPr>
          <a:xfrm>
            <a:off x="51605" y="1011859"/>
            <a:ext cx="9028090" cy="4324261"/>
          </a:xfrm>
          <a:prstGeom prst="rect">
            <a:avLst/>
          </a:prstGeom>
          <a:noFill/>
        </p:spPr>
        <p:txBody>
          <a:bodyPr wrap="square" rtlCol="0">
            <a:spAutoFit/>
          </a:bodyPr>
          <a:lstStyle/>
          <a:p>
            <a:pPr marL="285750" indent="-285750">
              <a:buFont typeface="Arial" panose="020B0604020202020204" pitchFamily="34" charset="0"/>
              <a:buChar char="•"/>
            </a:pPr>
            <a:r>
              <a:rPr lang="en-US" altLang="ja-JP" sz="2500" dirty="0" smtClean="0"/>
              <a:t>Spray distribution and droplet sizes were measured</a:t>
            </a:r>
          </a:p>
          <a:p>
            <a:pPr marL="285750" indent="-285750">
              <a:buFont typeface="Arial" panose="020B0604020202020204" pitchFamily="34" charset="0"/>
              <a:buChar char="•"/>
            </a:pPr>
            <a:endParaRPr lang="en-US" altLang="ja-JP" sz="2500" dirty="0" smtClean="0"/>
          </a:p>
          <a:p>
            <a:pPr marL="285750" indent="-285750">
              <a:buFont typeface="Arial" panose="020B0604020202020204" pitchFamily="34" charset="0"/>
              <a:buChar char="•"/>
            </a:pPr>
            <a:r>
              <a:rPr lang="en-US" altLang="ja-JP" sz="2500" dirty="0" smtClean="0"/>
              <a:t>Impact of spray conditions on cell viability was evaluated</a:t>
            </a:r>
          </a:p>
          <a:p>
            <a:pPr marL="285750" indent="-285750">
              <a:buFont typeface="Arial" panose="020B0604020202020204" pitchFamily="34" charset="0"/>
              <a:buChar char="•"/>
            </a:pPr>
            <a:endParaRPr lang="en-US" altLang="ja-JP" sz="2500" dirty="0" smtClean="0"/>
          </a:p>
          <a:p>
            <a:pPr marL="285750" indent="-285750">
              <a:buFont typeface="Arial" panose="020B0604020202020204" pitchFamily="34" charset="0"/>
              <a:buChar char="•"/>
            </a:pPr>
            <a:r>
              <a:rPr lang="en-US" altLang="ja-JP" sz="2500" dirty="0" smtClean="0"/>
              <a:t>The wound healing property, and the anti-adhesive property of the respective hydrogel layers were shown</a:t>
            </a:r>
          </a:p>
          <a:p>
            <a:pPr marL="285750" indent="-285750">
              <a:buFont typeface="Arial" panose="020B0604020202020204" pitchFamily="34" charset="0"/>
              <a:buChar char="•"/>
            </a:pPr>
            <a:endParaRPr lang="en-US" altLang="ja-JP" sz="2500" dirty="0" smtClean="0"/>
          </a:p>
          <a:p>
            <a:pPr marL="285750" indent="-285750">
              <a:buFont typeface="Arial" panose="020B0604020202020204" pitchFamily="34" charset="0"/>
              <a:buChar char="•"/>
            </a:pPr>
            <a:r>
              <a:rPr lang="en-US" altLang="ja-JP" sz="2500" dirty="0"/>
              <a:t>Multi-layered hydrogel was successfully </a:t>
            </a:r>
            <a:r>
              <a:rPr lang="en-US" altLang="ja-JP" sz="2500" dirty="0" smtClean="0"/>
              <a:t>fabricated</a:t>
            </a:r>
          </a:p>
          <a:p>
            <a:pPr marL="285750" indent="-285750">
              <a:buFont typeface="Arial" panose="020B0604020202020204" pitchFamily="34" charset="0"/>
              <a:buChar char="•"/>
            </a:pPr>
            <a:endParaRPr lang="en-US" altLang="ja-JP" sz="2500" dirty="0" smtClean="0"/>
          </a:p>
          <a:p>
            <a:pPr marL="285750" indent="-285750">
              <a:buFont typeface="Arial" panose="020B0604020202020204" pitchFamily="34" charset="0"/>
              <a:buChar char="•"/>
            </a:pPr>
            <a:r>
              <a:rPr lang="en-US" altLang="ja-JP" sz="2500" dirty="0" smtClean="0"/>
              <a:t>Efficacy of the multi-layered hydrogel delivered by spraying was evaluated using the rat </a:t>
            </a:r>
            <a:r>
              <a:rPr lang="en-US" altLang="ja-JP" sz="2500" dirty="0" err="1" smtClean="0"/>
              <a:t>hepatectomy</a:t>
            </a:r>
            <a:r>
              <a:rPr lang="en-US" altLang="ja-JP" sz="2500" dirty="0" smtClean="0"/>
              <a:t> model</a:t>
            </a:r>
          </a:p>
        </p:txBody>
      </p:sp>
      <p:sp>
        <p:nvSpPr>
          <p:cNvPr id="9"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Conclusion</a:t>
            </a:r>
            <a:endParaRPr lang="ja-JP" altLang="en-US" dirty="0"/>
          </a:p>
        </p:txBody>
      </p:sp>
      <p:sp>
        <p:nvSpPr>
          <p:cNvPr id="7"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Conclusions</a:t>
            </a:r>
            <a:endParaRPr lang="ja-JP" altLang="en-US" sz="3600" u="sng" dirty="0">
              <a:solidFill>
                <a:srgbClr val="000066"/>
              </a:solidFill>
              <a:latin typeface="+mn-lt"/>
            </a:endParaRPr>
          </a:p>
        </p:txBody>
      </p:sp>
    </p:spTree>
    <p:extLst>
      <p:ext uri="{BB962C8B-B14F-4D97-AF65-F5344CB8AC3E}">
        <p14:creationId xmlns:p14="http://schemas.microsoft.com/office/powerpoint/2010/main" val="189757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22</a:t>
            </a:fld>
            <a:endParaRPr kumimoji="1" lang="ja-JP" altLang="en-US" dirty="0"/>
          </a:p>
        </p:txBody>
      </p:sp>
      <p:sp>
        <p:nvSpPr>
          <p:cNvPr id="10" name="タイトル 1"/>
          <p:cNvSpPr txBox="1">
            <a:spLocks/>
          </p:cNvSpPr>
          <p:nvPr/>
        </p:nvSpPr>
        <p:spPr>
          <a:xfrm>
            <a:off x="260332" y="1007064"/>
            <a:ext cx="8636035" cy="5516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en-US" altLang="ja-JP" sz="2200" dirty="0" smtClean="0">
                <a:latin typeface="+mn-lt"/>
              </a:rPr>
              <a:t>Special thanks to </a:t>
            </a:r>
            <a:r>
              <a:rPr lang="en-US" altLang="ja-JP" sz="2200" dirty="0" err="1" smtClean="0">
                <a:latin typeface="+mn-lt"/>
              </a:rPr>
              <a:t>Kaketsuken</a:t>
            </a:r>
            <a:r>
              <a:rPr lang="en-US" altLang="ja-JP" sz="2200" dirty="0" smtClean="0">
                <a:latin typeface="+mn-lt"/>
              </a:rPr>
              <a:t>/Sumitomo </a:t>
            </a:r>
            <a:r>
              <a:rPr lang="en-US" altLang="ja-JP" sz="2200" dirty="0">
                <a:latin typeface="+mn-lt"/>
              </a:rPr>
              <a:t>Bakelite for the provision of double syringes, </a:t>
            </a:r>
            <a:r>
              <a:rPr lang="en-US" altLang="ja-JP" sz="2200" dirty="0" err="1">
                <a:latin typeface="+mn-lt"/>
              </a:rPr>
              <a:t>Kimica</a:t>
            </a:r>
            <a:r>
              <a:rPr lang="en-US" altLang="ja-JP" sz="2200" dirty="0">
                <a:latin typeface="+mn-lt"/>
              </a:rPr>
              <a:t> for the provision of alginate, Nitta Gelatin for the provision of gelatin, and Ajinomoto for the provision of transglutaminase.</a:t>
            </a:r>
          </a:p>
          <a:p>
            <a:pPr algn="ctr">
              <a:lnSpc>
                <a:spcPct val="100000"/>
              </a:lnSpc>
            </a:pPr>
            <a:r>
              <a:rPr lang="en-US" altLang="ja-JP" sz="2200" dirty="0" smtClean="0">
                <a:latin typeface="+mn-lt"/>
              </a:rPr>
              <a:t> </a:t>
            </a:r>
          </a:p>
          <a:p>
            <a:pPr algn="ctr">
              <a:lnSpc>
                <a:spcPct val="100000"/>
              </a:lnSpc>
            </a:pPr>
            <a:endParaRPr lang="en-US" altLang="ja-JP" sz="2200" dirty="0" smtClean="0">
              <a:latin typeface="+mn-lt"/>
            </a:endParaRPr>
          </a:p>
          <a:p>
            <a:pPr algn="ctr">
              <a:lnSpc>
                <a:spcPct val="100000"/>
              </a:lnSpc>
            </a:pPr>
            <a:r>
              <a:rPr lang="en-US" altLang="ja-JP" sz="2200" dirty="0" smtClean="0">
                <a:latin typeface="+mn-lt"/>
              </a:rPr>
              <a:t>Prof. </a:t>
            </a:r>
            <a:r>
              <a:rPr lang="en-US" altLang="ja-JP" sz="2200" dirty="0" err="1" smtClean="0">
                <a:latin typeface="+mn-lt"/>
              </a:rPr>
              <a:t>Kokudo</a:t>
            </a:r>
            <a:r>
              <a:rPr lang="en-US" altLang="ja-JP" sz="2200" dirty="0" smtClean="0">
                <a:latin typeface="+mn-lt"/>
              </a:rPr>
              <a:t>, Associate Prof. Hasegawa, Dr. Inagaki, Dr. Toda from the </a:t>
            </a:r>
            <a:r>
              <a:rPr lang="en-US" altLang="ja-JP" sz="2200" dirty="0" err="1" smtClean="0">
                <a:latin typeface="+mn-lt"/>
              </a:rPr>
              <a:t>HepatoBiliary</a:t>
            </a:r>
            <a:r>
              <a:rPr lang="en-US" altLang="ja-JP" sz="2200" dirty="0" smtClean="0">
                <a:latin typeface="+mn-lt"/>
              </a:rPr>
              <a:t>-Pancreatic Surgery Division, Department of Surgery, Graduate school of Medicine</a:t>
            </a:r>
            <a:r>
              <a:rPr lang="en-US" altLang="ja-JP" sz="2200" dirty="0">
                <a:latin typeface="+mn-lt"/>
              </a:rPr>
              <a:t> </a:t>
            </a:r>
            <a:r>
              <a:rPr lang="en-US" altLang="ja-JP" sz="2200" dirty="0" smtClean="0">
                <a:latin typeface="+mn-lt"/>
              </a:rPr>
              <a:t>at the University of Tokyo.</a:t>
            </a:r>
            <a:endParaRPr lang="en-US" altLang="ja-JP" sz="2200" dirty="0">
              <a:latin typeface="+mn-lt"/>
            </a:endParaRPr>
          </a:p>
          <a:p>
            <a:pPr algn="ctr">
              <a:lnSpc>
                <a:spcPct val="100000"/>
              </a:lnSpc>
            </a:pPr>
            <a:endParaRPr lang="en-US" altLang="ja-JP" sz="2200" dirty="0">
              <a:latin typeface="+mn-lt"/>
            </a:endParaRPr>
          </a:p>
          <a:p>
            <a:pPr algn="ctr">
              <a:lnSpc>
                <a:spcPct val="100000"/>
              </a:lnSpc>
            </a:pPr>
            <a:endParaRPr lang="en-US" altLang="ja-JP" sz="2200" dirty="0">
              <a:latin typeface="+mn-lt"/>
            </a:endParaRPr>
          </a:p>
          <a:p>
            <a:pPr algn="ctr">
              <a:lnSpc>
                <a:spcPct val="100000"/>
              </a:lnSpc>
            </a:pPr>
            <a:r>
              <a:rPr lang="en-US" altLang="ja-JP" sz="2200" dirty="0">
                <a:latin typeface="+mn-lt"/>
              </a:rPr>
              <a:t>Associate Prof. Ito </a:t>
            </a:r>
            <a:r>
              <a:rPr lang="en-US" altLang="ja-JP" sz="2200" dirty="0" smtClean="0">
                <a:latin typeface="+mn-lt"/>
              </a:rPr>
              <a:t>for all </a:t>
            </a:r>
            <a:r>
              <a:rPr lang="en-US" altLang="ja-JP" sz="2200" dirty="0">
                <a:latin typeface="+mn-lt"/>
              </a:rPr>
              <a:t>the guidance, Assistant Prof. </a:t>
            </a:r>
            <a:r>
              <a:rPr lang="en-US" altLang="ja-JP" sz="2200" dirty="0" err="1">
                <a:latin typeface="+mn-lt"/>
              </a:rPr>
              <a:t>Ohta</a:t>
            </a:r>
            <a:r>
              <a:rPr lang="en-US" altLang="ja-JP" sz="2200" dirty="0">
                <a:latin typeface="+mn-lt"/>
              </a:rPr>
              <a:t> for help with the animal experiments, and fellow lab members for their </a:t>
            </a:r>
            <a:r>
              <a:rPr lang="en-US" altLang="ja-JP" sz="2200" dirty="0" smtClean="0">
                <a:latin typeface="+mn-lt"/>
              </a:rPr>
              <a:t>advice </a:t>
            </a:r>
            <a:r>
              <a:rPr lang="en-US" altLang="ja-JP" sz="2200" dirty="0">
                <a:latin typeface="+mn-lt"/>
              </a:rPr>
              <a:t>and support in one way or another. </a:t>
            </a:r>
            <a:r>
              <a:rPr lang="en-US" altLang="ja-JP" sz="2200" dirty="0" smtClean="0">
                <a:latin typeface="+mn-lt"/>
                <a:sym typeface="Wingdings" panose="05000000000000000000" pitchFamily="2" charset="2"/>
              </a:rPr>
              <a:t></a:t>
            </a:r>
            <a:endParaRPr lang="en-US" altLang="ja-JP" sz="2200" dirty="0">
              <a:latin typeface="+mn-lt"/>
            </a:endParaRPr>
          </a:p>
          <a:p>
            <a:pPr algn="ctr">
              <a:lnSpc>
                <a:spcPct val="100000"/>
              </a:lnSpc>
            </a:pPr>
            <a:endParaRPr lang="en-US" altLang="ja-JP" sz="2200" dirty="0">
              <a:latin typeface="+mn-lt"/>
            </a:endParaRPr>
          </a:p>
        </p:txBody>
      </p:sp>
      <p:sp>
        <p:nvSpPr>
          <p:cNvPr id="9"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Acknowledgements</a:t>
            </a:r>
            <a:endParaRPr lang="ja-JP" altLang="en-US" dirty="0"/>
          </a:p>
        </p:txBody>
      </p:sp>
      <p:sp>
        <p:nvSpPr>
          <p:cNvPr id="7" name="タイトル 1"/>
          <p:cNvSpPr txBox="1">
            <a:spLocks/>
          </p:cNvSpPr>
          <p:nvPr/>
        </p:nvSpPr>
        <p:spPr>
          <a:xfrm>
            <a:off x="0" y="454251"/>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600" u="sng" dirty="0" smtClean="0">
                <a:latin typeface="+mn-lt"/>
              </a:rPr>
              <a:t>Acknowledgements</a:t>
            </a:r>
            <a:endParaRPr lang="ja-JP" altLang="en-US" sz="3600" u="sng" dirty="0">
              <a:solidFill>
                <a:srgbClr val="000066"/>
              </a:solidFill>
              <a:latin typeface="+mn-lt"/>
            </a:endParaRPr>
          </a:p>
        </p:txBody>
      </p:sp>
    </p:spTree>
    <p:extLst>
      <p:ext uri="{BB962C8B-B14F-4D97-AF65-F5344CB8AC3E}">
        <p14:creationId xmlns:p14="http://schemas.microsoft.com/office/powerpoint/2010/main" val="273227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E4B8848-009C-4A03-B37E-7CDA5ABC8CE2}" type="slidenum">
              <a:rPr kumimoji="1" lang="ja-JP" altLang="en-US" smtClean="0"/>
              <a:t>23</a:t>
            </a:fld>
            <a:endParaRPr kumimoji="1" lang="ja-JP" altLang="en-US"/>
          </a:p>
        </p:txBody>
      </p:sp>
      <p:sp>
        <p:nvSpPr>
          <p:cNvPr id="5" name="テキスト ボックス 4"/>
          <p:cNvSpPr txBox="1"/>
          <p:nvPr/>
        </p:nvSpPr>
        <p:spPr>
          <a:xfrm>
            <a:off x="978569" y="2775284"/>
            <a:ext cx="7122695" cy="707886"/>
          </a:xfrm>
          <a:prstGeom prst="rect">
            <a:avLst/>
          </a:prstGeom>
          <a:noFill/>
        </p:spPr>
        <p:txBody>
          <a:bodyPr wrap="square" rtlCol="0">
            <a:spAutoFit/>
          </a:bodyPr>
          <a:lstStyle/>
          <a:p>
            <a:pPr algn="ctr"/>
            <a:r>
              <a:rPr kumimoji="1" lang="en-US" altLang="ja-JP" sz="4000" dirty="0" smtClean="0"/>
              <a:t>Supplementary </a:t>
            </a:r>
            <a:endParaRPr kumimoji="1" lang="ja-JP" altLang="en-US" sz="4000" dirty="0"/>
          </a:p>
        </p:txBody>
      </p:sp>
    </p:spTree>
    <p:extLst>
      <p:ext uri="{BB962C8B-B14F-4D97-AF65-F5344CB8AC3E}">
        <p14:creationId xmlns:p14="http://schemas.microsoft.com/office/powerpoint/2010/main" val="2329502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E4B8848-009C-4A03-B37E-7CDA5ABC8CE2}" type="slidenum">
              <a:rPr kumimoji="1" lang="ja-JP" altLang="en-US" smtClean="0"/>
              <a:t>24</a:t>
            </a:fld>
            <a:endParaRPr kumimoji="1" lang="ja-JP" altLang="en-US"/>
          </a:p>
        </p:txBody>
      </p:sp>
      <p:grpSp>
        <p:nvGrpSpPr>
          <p:cNvPr id="5" name="グループ化 4"/>
          <p:cNvGrpSpPr/>
          <p:nvPr/>
        </p:nvGrpSpPr>
        <p:grpSpPr>
          <a:xfrm>
            <a:off x="1058704" y="1196954"/>
            <a:ext cx="8085295" cy="4220173"/>
            <a:chOff x="2756982" y="1390918"/>
            <a:chExt cx="6733322" cy="3364511"/>
          </a:xfrm>
        </p:grpSpPr>
        <p:pic>
          <p:nvPicPr>
            <p:cNvPr id="6" name="図 5"/>
            <p:cNvPicPr/>
            <p:nvPr/>
          </p:nvPicPr>
          <p:blipFill rotWithShape="1">
            <a:blip r:embed="rId3" cstate="print">
              <a:extLst>
                <a:ext uri="{28A0092B-C50C-407E-A947-70E740481C1C}">
                  <a14:useLocalDpi xmlns:a14="http://schemas.microsoft.com/office/drawing/2010/main" val="0"/>
                </a:ext>
              </a:extLst>
            </a:blip>
            <a:srcRect l="31363" t="25431" r="25826" b="22239"/>
            <a:stretch/>
          </p:blipFill>
          <p:spPr bwMode="auto">
            <a:xfrm rot="5400000">
              <a:off x="3995262" y="1525645"/>
              <a:ext cx="3364511" cy="3095058"/>
            </a:xfrm>
            <a:prstGeom prst="rect">
              <a:avLst/>
            </a:prstGeom>
            <a:ln>
              <a:noFill/>
            </a:ln>
            <a:extLst>
              <a:ext uri="{53640926-AAD7-44D8-BBD7-CCE9431645EC}">
                <a14:shadowObscured xmlns:a14="http://schemas.microsoft.com/office/drawing/2010/main"/>
              </a:ext>
            </a:extLst>
          </p:spPr>
        </p:pic>
        <p:sp>
          <p:nvSpPr>
            <p:cNvPr id="7" name="テキスト ボックス 6"/>
            <p:cNvSpPr txBox="1"/>
            <p:nvPr/>
          </p:nvSpPr>
          <p:spPr>
            <a:xfrm>
              <a:off x="2756982" y="3272349"/>
              <a:ext cx="1373006" cy="515284"/>
            </a:xfrm>
            <a:prstGeom prst="rect">
              <a:avLst/>
            </a:prstGeom>
            <a:noFill/>
          </p:spPr>
          <p:txBody>
            <a:bodyPr wrap="square" rtlCol="0">
              <a:spAutoFit/>
            </a:bodyPr>
            <a:lstStyle/>
            <a:p>
              <a:r>
                <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2wt%alginate+1wt%TG</a:t>
              </a:r>
              <a:endParaRPr kumimoji="1"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8" name="テキスト ボックス 7"/>
            <p:cNvSpPr txBox="1"/>
            <p:nvPr/>
          </p:nvSpPr>
          <p:spPr>
            <a:xfrm>
              <a:off x="2873709" y="2340683"/>
              <a:ext cx="2707114" cy="369332"/>
            </a:xfrm>
            <a:prstGeom prst="rect">
              <a:avLst/>
            </a:prstGeom>
            <a:noFill/>
          </p:spPr>
          <p:txBody>
            <a:bodyPr wrap="square" rtlCol="0">
              <a:spAutoFit/>
            </a:bodyPr>
            <a:lstStyle/>
            <a:p>
              <a:r>
                <a:rPr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1</a:t>
              </a:r>
              <a:r>
                <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wt%alginate</a:t>
              </a:r>
              <a:endParaRPr kumimoji="1"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9" name="テキスト ボックス 8"/>
            <p:cNvSpPr txBox="1"/>
            <p:nvPr/>
          </p:nvSpPr>
          <p:spPr>
            <a:xfrm>
              <a:off x="7253398" y="2378125"/>
              <a:ext cx="2236906" cy="294448"/>
            </a:xfrm>
            <a:prstGeom prst="rect">
              <a:avLst/>
            </a:prstGeom>
            <a:noFill/>
          </p:spPr>
          <p:txBody>
            <a:bodyPr wrap="square" rtlCol="0">
              <a:spAutoFit/>
            </a:bodyPr>
            <a:lstStyle/>
            <a:p>
              <a:r>
                <a:rPr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3</a:t>
              </a:r>
              <a:r>
                <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wt%CMC+0.1MCaCl</a:t>
              </a:r>
              <a:r>
                <a:rPr kumimoji="1" lang="en-US" altLang="ja-JP" sz="1100" dirty="0" smtClean="0">
                  <a:latin typeface="Arial Unicode MS" panose="020B0604020202020204" pitchFamily="50" charset="-128"/>
                  <a:ea typeface="Arial Unicode MS" panose="020B0604020202020204" pitchFamily="50" charset="-128"/>
                  <a:cs typeface="Arial Unicode MS" panose="020B0604020202020204" pitchFamily="50" charset="-128"/>
                </a:rPr>
                <a:t>2</a:t>
              </a:r>
              <a:endParaRPr kumimoji="1" lang="ja-JP" altLang="en-US" sz="11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0" name="テキスト ボックス 9"/>
            <p:cNvSpPr txBox="1"/>
            <p:nvPr/>
          </p:nvSpPr>
          <p:spPr>
            <a:xfrm>
              <a:off x="7168941" y="3493185"/>
              <a:ext cx="2321363" cy="294448"/>
            </a:xfrm>
            <a:prstGeom prst="rect">
              <a:avLst/>
            </a:prstGeom>
            <a:noFill/>
          </p:spPr>
          <p:txBody>
            <a:bodyPr wrap="square" rtlCol="0">
              <a:spAutoFit/>
            </a:bodyPr>
            <a:lstStyle/>
            <a:p>
              <a:r>
                <a:rPr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20</a:t>
              </a:r>
              <a:r>
                <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wt%gelatin+0.1MCaCl</a:t>
              </a:r>
              <a:r>
                <a:rPr kumimoji="1" lang="en-US" altLang="ja-JP" sz="1100" dirty="0" smtClean="0">
                  <a:latin typeface="Arial Unicode MS" panose="020B0604020202020204" pitchFamily="50" charset="-128"/>
                  <a:ea typeface="Arial Unicode MS" panose="020B0604020202020204" pitchFamily="50" charset="-128"/>
                  <a:cs typeface="Arial Unicode MS" panose="020B0604020202020204" pitchFamily="50" charset="-128"/>
                </a:rPr>
                <a:t>2</a:t>
              </a:r>
              <a:endParaRPr kumimoji="1" lang="ja-JP" altLang="en-US" sz="11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sp>
        <p:nvSpPr>
          <p:cNvPr id="11"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Addition of materials into syringes</a:t>
            </a:r>
            <a:endParaRPr lang="ja-JP" altLang="en-US" sz="3600" u="sng" dirty="0">
              <a:solidFill>
                <a:srgbClr val="000066"/>
              </a:solidFill>
              <a:latin typeface="+mn-lt"/>
            </a:endParaRPr>
          </a:p>
        </p:txBody>
      </p:sp>
    </p:spTree>
    <p:extLst>
      <p:ext uri="{BB962C8B-B14F-4D97-AF65-F5344CB8AC3E}">
        <p14:creationId xmlns:p14="http://schemas.microsoft.com/office/powerpoint/2010/main" val="241524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760"/>
            <a:ext cx="9144000" cy="637441"/>
          </a:xfrm>
        </p:spPr>
        <p:txBody>
          <a:bodyPr>
            <a:noAutofit/>
          </a:bodyPr>
          <a:lstStyle/>
          <a:p>
            <a:r>
              <a:rPr lang="en-US" altLang="ja-JP" sz="3600" b="1" u="sng" dirty="0" smtClean="0"/>
              <a:t>Multi-layered materials for adhesion prevention</a:t>
            </a:r>
            <a:endParaRPr kumimoji="1" lang="ja-JP" altLang="en-US" sz="3600" b="1" u="sng" dirty="0"/>
          </a:p>
        </p:txBody>
      </p:sp>
      <p:sp>
        <p:nvSpPr>
          <p:cNvPr id="8" name="テキスト ボックス 7"/>
          <p:cNvSpPr txBox="1"/>
          <p:nvPr/>
        </p:nvSpPr>
        <p:spPr>
          <a:xfrm>
            <a:off x="0" y="6400483"/>
            <a:ext cx="5105268" cy="461665"/>
          </a:xfrm>
          <a:prstGeom prst="rect">
            <a:avLst/>
          </a:prstGeom>
          <a:noFill/>
        </p:spPr>
        <p:txBody>
          <a:bodyPr wrap="square" rtlCol="0">
            <a:spAutoFit/>
          </a:bodyPr>
          <a:lstStyle/>
          <a:p>
            <a:r>
              <a:rPr lang="en-US" altLang="ja-JP" sz="1200" dirty="0" smtClean="0"/>
              <a:t>Park S. et al., J </a:t>
            </a:r>
            <a:r>
              <a:rPr lang="en-US" altLang="ja-JP" sz="1200" dirty="0"/>
              <a:t>Mater </a:t>
            </a:r>
            <a:r>
              <a:rPr lang="en-US" altLang="ja-JP" sz="1200" dirty="0" err="1"/>
              <a:t>Sci</a:t>
            </a:r>
            <a:r>
              <a:rPr lang="en-US" altLang="ja-JP" sz="1200" dirty="0"/>
              <a:t>: Mater Med (2007) </a:t>
            </a:r>
            <a:r>
              <a:rPr lang="en-US" altLang="ja-JP" sz="1200" dirty="0" smtClean="0"/>
              <a:t>18:475–482</a:t>
            </a:r>
          </a:p>
          <a:p>
            <a:r>
              <a:rPr lang="en-US" altLang="ja-JP" sz="1200" dirty="0"/>
              <a:t>Xia Q., Liu Z., Wang C. et al. (2015) </a:t>
            </a:r>
            <a:r>
              <a:rPr lang="en-US" altLang="ja-JP" sz="1200" dirty="0" err="1" smtClean="0"/>
              <a:t>Biomacromolecules</a:t>
            </a:r>
            <a:r>
              <a:rPr lang="en-US" altLang="ja-JP" sz="1200" dirty="0"/>
              <a:t>, 16(9):</a:t>
            </a:r>
            <a:r>
              <a:rPr lang="en-US" altLang="ja-JP" sz="1200" dirty="0" smtClean="0"/>
              <a:t>3083-3092 </a:t>
            </a:r>
          </a:p>
        </p:txBody>
      </p:sp>
      <p:sp>
        <p:nvSpPr>
          <p:cNvPr id="6" name="スライド番号プレースホルダー 5"/>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25</a:t>
            </a:fld>
            <a:endParaRPr kumimoji="1" lang="ja-JP" altLang="en-US" dirty="0"/>
          </a:p>
        </p:txBody>
      </p:sp>
      <p:pic>
        <p:nvPicPr>
          <p:cNvPr id="4" name="図 3"/>
          <p:cNvPicPr>
            <a:picLocks noChangeAspect="1"/>
          </p:cNvPicPr>
          <p:nvPr/>
        </p:nvPicPr>
        <p:blipFill>
          <a:blip r:embed="rId3"/>
          <a:stretch>
            <a:fillRect/>
          </a:stretch>
        </p:blipFill>
        <p:spPr>
          <a:xfrm>
            <a:off x="139900" y="653201"/>
            <a:ext cx="3376246" cy="2396045"/>
          </a:xfrm>
          <a:prstGeom prst="rect">
            <a:avLst/>
          </a:prstGeom>
        </p:spPr>
      </p:pic>
      <p:sp>
        <p:nvSpPr>
          <p:cNvPr id="7" name="テキスト ボックス 6"/>
          <p:cNvSpPr txBox="1"/>
          <p:nvPr/>
        </p:nvSpPr>
        <p:spPr>
          <a:xfrm>
            <a:off x="3586911" y="1251058"/>
            <a:ext cx="5485908" cy="1200329"/>
          </a:xfrm>
          <a:prstGeom prst="rect">
            <a:avLst/>
          </a:prstGeom>
          <a:noFill/>
        </p:spPr>
        <p:txBody>
          <a:bodyPr wrap="square" rtlCol="0">
            <a:spAutoFit/>
          </a:bodyPr>
          <a:lstStyle/>
          <a:p>
            <a:r>
              <a:rPr lang="en-US" altLang="ja-JP" sz="2400" dirty="0" smtClean="0"/>
              <a:t>Park S. et al., fabricated bilayer membrane to </a:t>
            </a:r>
            <a:r>
              <a:rPr lang="en-US" altLang="ja-JP" sz="2400" u="sng" dirty="0" smtClean="0"/>
              <a:t>prevent adhesion</a:t>
            </a:r>
            <a:r>
              <a:rPr lang="en-US" altLang="ja-JP" sz="2400" dirty="0" smtClean="0"/>
              <a:t> and </a:t>
            </a:r>
            <a:r>
              <a:rPr lang="en-US" altLang="ja-JP" sz="2400" u="sng" dirty="0" smtClean="0"/>
              <a:t>promote wound healing</a:t>
            </a:r>
            <a:r>
              <a:rPr lang="en-US" altLang="ja-JP" sz="2400" dirty="0" smtClean="0"/>
              <a:t> at the same time </a:t>
            </a:r>
            <a:endParaRPr kumimoji="1" lang="ja-JP" altLang="en-US" sz="2400" dirty="0"/>
          </a:p>
        </p:txBody>
      </p:sp>
      <p:sp>
        <p:nvSpPr>
          <p:cNvPr id="14" name="テキスト ボックス 13"/>
          <p:cNvSpPr txBox="1"/>
          <p:nvPr/>
        </p:nvSpPr>
        <p:spPr>
          <a:xfrm>
            <a:off x="453724" y="896042"/>
            <a:ext cx="2238810" cy="461665"/>
          </a:xfrm>
          <a:prstGeom prst="rect">
            <a:avLst/>
          </a:prstGeom>
          <a:noFill/>
        </p:spPr>
        <p:txBody>
          <a:bodyPr wrap="square" rtlCol="0">
            <a:spAutoFit/>
          </a:bodyPr>
          <a:lstStyle/>
          <a:p>
            <a:r>
              <a:rPr lang="en-US" altLang="ja-JP" sz="2400" dirty="0" err="1" smtClean="0">
                <a:solidFill>
                  <a:schemeClr val="bg1"/>
                </a:solidFill>
              </a:rPr>
              <a:t>mPEG</a:t>
            </a:r>
            <a:r>
              <a:rPr lang="en-US" altLang="ja-JP" sz="2400" dirty="0" smtClean="0">
                <a:solidFill>
                  <a:schemeClr val="bg1"/>
                </a:solidFill>
              </a:rPr>
              <a:t>-PLGA ﬁlm</a:t>
            </a:r>
            <a:endParaRPr kumimoji="1" lang="ja-JP" altLang="en-US" sz="2400" dirty="0">
              <a:solidFill>
                <a:schemeClr val="bg1"/>
              </a:solidFill>
            </a:endParaRPr>
          </a:p>
        </p:txBody>
      </p:sp>
      <p:sp>
        <p:nvSpPr>
          <p:cNvPr id="16" name="テキスト ボックス 15"/>
          <p:cNvSpPr txBox="1"/>
          <p:nvPr/>
        </p:nvSpPr>
        <p:spPr>
          <a:xfrm>
            <a:off x="213400" y="2548923"/>
            <a:ext cx="2719457" cy="461665"/>
          </a:xfrm>
          <a:prstGeom prst="rect">
            <a:avLst/>
          </a:prstGeom>
          <a:noFill/>
        </p:spPr>
        <p:txBody>
          <a:bodyPr wrap="square" rtlCol="0">
            <a:spAutoFit/>
          </a:bodyPr>
          <a:lstStyle/>
          <a:p>
            <a:r>
              <a:rPr lang="en-US" altLang="ja-JP" sz="2400" dirty="0" smtClean="0">
                <a:solidFill>
                  <a:schemeClr val="bg1"/>
                </a:solidFill>
              </a:rPr>
              <a:t>porous </a:t>
            </a:r>
            <a:r>
              <a:rPr lang="en-US" altLang="ja-JP" sz="2400" dirty="0">
                <a:solidFill>
                  <a:schemeClr val="bg1"/>
                </a:solidFill>
              </a:rPr>
              <a:t>Col-HA </a:t>
            </a:r>
            <a:r>
              <a:rPr lang="en-US" altLang="ja-JP" sz="2400" dirty="0" smtClean="0">
                <a:solidFill>
                  <a:schemeClr val="bg1"/>
                </a:solidFill>
              </a:rPr>
              <a:t>layer</a:t>
            </a:r>
            <a:endParaRPr kumimoji="1" lang="ja-JP" altLang="en-US" sz="2400" dirty="0">
              <a:solidFill>
                <a:schemeClr val="bg1"/>
              </a:solidFill>
            </a:endParaRPr>
          </a:p>
        </p:txBody>
      </p:sp>
      <p:sp>
        <p:nvSpPr>
          <p:cNvPr id="17" name="テキスト ボックス 16"/>
          <p:cNvSpPr txBox="1"/>
          <p:nvPr/>
        </p:nvSpPr>
        <p:spPr>
          <a:xfrm>
            <a:off x="71180" y="5841282"/>
            <a:ext cx="9001639" cy="461665"/>
          </a:xfrm>
          <a:prstGeom prst="rect">
            <a:avLst/>
          </a:prstGeom>
          <a:noFill/>
          <a:ln w="38100">
            <a:solidFill>
              <a:srgbClr val="C00000"/>
            </a:solidFill>
          </a:ln>
        </p:spPr>
        <p:txBody>
          <a:bodyPr wrap="square" rtlCol="0">
            <a:spAutoFit/>
          </a:bodyPr>
          <a:lstStyle/>
          <a:p>
            <a:r>
              <a:rPr lang="en-US" altLang="ja-JP" sz="2400" b="1" dirty="0" smtClean="0">
                <a:solidFill>
                  <a:srgbClr val="C00000"/>
                </a:solidFill>
              </a:rPr>
              <a:t>Mainly sheet type </a:t>
            </a:r>
            <a:r>
              <a:rPr lang="en-US" altLang="ja-JP" sz="2400" b="1" dirty="0" smtClean="0">
                <a:solidFill>
                  <a:srgbClr val="C00000"/>
                </a:solidFill>
                <a:sym typeface="Wingdings" panose="05000000000000000000" pitchFamily="2" charset="2"/>
              </a:rPr>
              <a:t> </a:t>
            </a:r>
            <a:r>
              <a:rPr lang="en-US" altLang="ja-JP" sz="2400" b="1" i="1" dirty="0" smtClean="0">
                <a:solidFill>
                  <a:srgbClr val="C00000"/>
                </a:solidFill>
              </a:rPr>
              <a:t>In situ </a:t>
            </a:r>
            <a:r>
              <a:rPr lang="en-US" altLang="ja-JP" sz="2400" b="1" dirty="0" smtClean="0">
                <a:solidFill>
                  <a:srgbClr val="C00000"/>
                </a:solidFill>
              </a:rPr>
              <a:t>cross-linkable hydrogels not yet explored</a:t>
            </a:r>
            <a:endParaRPr kumimoji="1" lang="ja-JP" altLang="en-US" sz="2400" b="1" dirty="0">
              <a:solidFill>
                <a:srgbClr val="C00000"/>
              </a:solidFill>
            </a:endParaRPr>
          </a:p>
        </p:txBody>
      </p:sp>
      <p:pic>
        <p:nvPicPr>
          <p:cNvPr id="18" name="図 17"/>
          <p:cNvPicPr/>
          <p:nvPr/>
        </p:nvPicPr>
        <p:blipFill>
          <a:blip r:embed="rId4">
            <a:extLst>
              <a:ext uri="{28A0092B-C50C-407E-A947-70E740481C1C}">
                <a14:useLocalDpi xmlns:a14="http://schemas.microsoft.com/office/drawing/2010/main" val="0"/>
              </a:ext>
            </a:extLst>
          </a:blip>
          <a:srcRect l="5634" t="21225" r="4668" b="3581"/>
          <a:stretch>
            <a:fillRect/>
          </a:stretch>
        </p:blipFill>
        <p:spPr bwMode="auto">
          <a:xfrm>
            <a:off x="291695" y="3292087"/>
            <a:ext cx="3072656" cy="2103605"/>
          </a:xfrm>
          <a:prstGeom prst="rect">
            <a:avLst/>
          </a:prstGeom>
          <a:noFill/>
          <a:ln>
            <a:noFill/>
          </a:ln>
        </p:spPr>
      </p:pic>
      <p:sp>
        <p:nvSpPr>
          <p:cNvPr id="19" name="テキスト ボックス 18"/>
          <p:cNvSpPr txBox="1"/>
          <p:nvPr/>
        </p:nvSpPr>
        <p:spPr>
          <a:xfrm>
            <a:off x="3586911" y="3251344"/>
            <a:ext cx="5146131" cy="2308324"/>
          </a:xfrm>
          <a:prstGeom prst="rect">
            <a:avLst/>
          </a:prstGeom>
          <a:noFill/>
        </p:spPr>
        <p:txBody>
          <a:bodyPr wrap="square" rtlCol="0">
            <a:spAutoFit/>
          </a:bodyPr>
          <a:lstStyle/>
          <a:p>
            <a:r>
              <a:rPr lang="en-US" altLang="ja-JP" sz="2400" dirty="0" smtClean="0"/>
              <a:t>Xia </a:t>
            </a:r>
            <a:r>
              <a:rPr lang="en-US" altLang="ja-JP" sz="2400" dirty="0"/>
              <a:t>and Liu</a:t>
            </a:r>
            <a:r>
              <a:rPr lang="en-US" altLang="ja-JP" sz="2400" i="1" dirty="0"/>
              <a:t> et </a:t>
            </a:r>
            <a:r>
              <a:rPr lang="en-US" altLang="ja-JP" sz="2400" i="1" dirty="0" smtClean="0"/>
              <a:t>al.</a:t>
            </a:r>
            <a:r>
              <a:rPr lang="en-US" altLang="ja-JP" sz="2400" baseline="30000" dirty="0"/>
              <a:t> </a:t>
            </a:r>
            <a:r>
              <a:rPr lang="en-US" altLang="ja-JP" sz="2400" dirty="0" smtClean="0"/>
              <a:t>fabricated </a:t>
            </a:r>
            <a:r>
              <a:rPr lang="en-US" altLang="ja-JP" sz="2400" dirty="0" err="1" smtClean="0"/>
              <a:t>trilayered</a:t>
            </a:r>
            <a:r>
              <a:rPr lang="en-US" altLang="ja-JP" sz="2400" dirty="0" smtClean="0"/>
              <a:t> </a:t>
            </a:r>
            <a:r>
              <a:rPr lang="en-US" altLang="ja-JP" sz="2400" dirty="0"/>
              <a:t>barrier membrane </a:t>
            </a:r>
            <a:r>
              <a:rPr lang="en-US" altLang="ja-JP" sz="2400" dirty="0" smtClean="0"/>
              <a:t>for </a:t>
            </a:r>
            <a:r>
              <a:rPr lang="en-US" altLang="ja-JP" sz="2400" u="sng" dirty="0" smtClean="0"/>
              <a:t>hemostasis</a:t>
            </a:r>
            <a:r>
              <a:rPr lang="en-US" altLang="ja-JP" sz="2400" dirty="0" smtClean="0"/>
              <a:t> </a:t>
            </a:r>
            <a:r>
              <a:rPr lang="en-US" altLang="ja-JP" sz="2400" dirty="0"/>
              <a:t>and </a:t>
            </a:r>
            <a:r>
              <a:rPr lang="en-US" altLang="ja-JP" sz="2400" u="sng" dirty="0" smtClean="0"/>
              <a:t>tissue </a:t>
            </a:r>
            <a:r>
              <a:rPr lang="en-US" altLang="ja-JP" sz="2400" u="sng" dirty="0"/>
              <a:t>adhesion </a:t>
            </a:r>
            <a:r>
              <a:rPr lang="en-US" altLang="ja-JP" sz="2400" u="sng" dirty="0" smtClean="0"/>
              <a:t>prevention</a:t>
            </a:r>
          </a:p>
          <a:p>
            <a:r>
              <a:rPr lang="en-US" altLang="ja-JP" sz="2400" dirty="0" smtClean="0"/>
              <a:t>PLGA/PLA-b-PEG </a:t>
            </a:r>
            <a:r>
              <a:rPr lang="en-US" altLang="ja-JP" sz="2400" dirty="0" err="1" smtClean="0"/>
              <a:t>electrospun</a:t>
            </a:r>
            <a:r>
              <a:rPr lang="en-US" altLang="ja-JP" sz="2400" dirty="0" smtClean="0"/>
              <a:t> </a:t>
            </a:r>
            <a:r>
              <a:rPr lang="en-US" altLang="ja-JP" sz="2400" dirty="0"/>
              <a:t>layer </a:t>
            </a:r>
            <a:r>
              <a:rPr lang="en-US" altLang="ja-JP" sz="2400" dirty="0" smtClean="0"/>
              <a:t>between </a:t>
            </a:r>
            <a:r>
              <a:rPr lang="en-US" altLang="ja-JP" sz="2400" dirty="0"/>
              <a:t>layers of </a:t>
            </a:r>
            <a:r>
              <a:rPr lang="en-US" altLang="ja-JP" sz="2400" dirty="0" err="1"/>
              <a:t>carboxymethyl</a:t>
            </a:r>
            <a:r>
              <a:rPr lang="en-US" altLang="ja-JP" sz="2400" dirty="0"/>
              <a:t> chitosan (CMCS) sponge </a:t>
            </a:r>
            <a:endParaRPr kumimoji="1" lang="ja-JP" altLang="en-US" sz="2400" dirty="0"/>
          </a:p>
        </p:txBody>
      </p:sp>
    </p:spTree>
    <p:extLst>
      <p:ext uri="{BB962C8B-B14F-4D97-AF65-F5344CB8AC3E}">
        <p14:creationId xmlns:p14="http://schemas.microsoft.com/office/powerpoint/2010/main" val="544459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p:cNvSpPr txBox="1"/>
          <p:nvPr/>
        </p:nvSpPr>
        <p:spPr>
          <a:xfrm>
            <a:off x="61219" y="736252"/>
            <a:ext cx="5931135" cy="5324535"/>
          </a:xfrm>
          <a:prstGeom prst="rect">
            <a:avLst/>
          </a:prstGeom>
          <a:noFill/>
        </p:spPr>
        <p:txBody>
          <a:bodyPr wrap="square" rtlCol="0">
            <a:spAutoFit/>
          </a:bodyPr>
          <a:lstStyle/>
          <a:p>
            <a:pPr algn="just"/>
            <a:r>
              <a:rPr kumimoji="1" lang="en-US" altLang="ja-JP" sz="2000" u="sng" dirty="0" smtClean="0"/>
              <a:t>Alginate</a:t>
            </a:r>
          </a:p>
          <a:p>
            <a:pPr marL="342900" indent="-342900">
              <a:buFont typeface="Arial" panose="020B0604020202020204" pitchFamily="34" charset="0"/>
              <a:buChar char="•"/>
            </a:pPr>
            <a:r>
              <a:rPr lang="en-US" altLang="ja-JP" sz="2000" dirty="0" smtClean="0"/>
              <a:t>Natural polysaccharide from algae</a:t>
            </a:r>
          </a:p>
          <a:p>
            <a:pPr marL="342900" indent="-342900">
              <a:buFont typeface="Arial" panose="020B0604020202020204" pitchFamily="34" charset="0"/>
              <a:buChar char="•"/>
            </a:pPr>
            <a:r>
              <a:rPr lang="en-US" altLang="ja-JP" sz="2000" dirty="0" smtClean="0"/>
              <a:t>Cross-links with Ca2+</a:t>
            </a:r>
          </a:p>
          <a:p>
            <a:endParaRPr lang="en-US" altLang="ja-JP" sz="2000" dirty="0" smtClean="0"/>
          </a:p>
          <a:p>
            <a:r>
              <a:rPr lang="en-US" altLang="ja-JP" sz="2000" u="sng" dirty="0" smtClean="0"/>
              <a:t>CMC</a:t>
            </a:r>
          </a:p>
          <a:p>
            <a:pPr marL="342900" indent="-342900">
              <a:buFont typeface="Arial" panose="020B0604020202020204" pitchFamily="34" charset="0"/>
              <a:buChar char="•"/>
            </a:pPr>
            <a:r>
              <a:rPr lang="en-US" altLang="ja-JP" sz="2000" dirty="0" smtClean="0"/>
              <a:t>Excellent anti-adhesive properties</a:t>
            </a:r>
          </a:p>
          <a:p>
            <a:pPr marL="342900" indent="-342900">
              <a:buFont typeface="Arial" panose="020B0604020202020204" pitchFamily="34" charset="0"/>
              <a:buChar char="•"/>
            </a:pPr>
            <a:r>
              <a:rPr lang="en-US" altLang="ja-JP" sz="2000" dirty="0" smtClean="0"/>
              <a:t> </a:t>
            </a:r>
            <a:r>
              <a:rPr lang="en-US" altLang="ja-JP" sz="2000" dirty="0"/>
              <a:t>U</a:t>
            </a:r>
            <a:r>
              <a:rPr lang="en-US" altLang="ja-JP" sz="2000" dirty="0" smtClean="0"/>
              <a:t>sed in tissue </a:t>
            </a:r>
            <a:r>
              <a:rPr lang="en-US" altLang="ja-JP" sz="2000" dirty="0"/>
              <a:t>adhesion </a:t>
            </a:r>
            <a:r>
              <a:rPr lang="en-US" altLang="ja-JP" sz="2000" dirty="0" smtClean="0"/>
              <a:t>barriers (e.g. </a:t>
            </a:r>
            <a:r>
              <a:rPr lang="en-US" altLang="ja-JP" sz="2000" dirty="0" err="1"/>
              <a:t>Seprafilm</a:t>
            </a:r>
            <a:r>
              <a:rPr lang="en-US" altLang="ja-JP" sz="2000" dirty="0" smtClean="0"/>
              <a:t>®)</a:t>
            </a:r>
          </a:p>
          <a:p>
            <a:endParaRPr lang="en-US" altLang="ja-JP" sz="2000" dirty="0"/>
          </a:p>
          <a:p>
            <a:r>
              <a:rPr kumimoji="1" lang="en-US" altLang="ja-JP" sz="2000" u="sng" dirty="0" smtClean="0"/>
              <a:t>Gelatin</a:t>
            </a:r>
          </a:p>
          <a:p>
            <a:pPr marL="342900" indent="-342900">
              <a:buFont typeface="Arial" panose="020B0604020202020204" pitchFamily="34" charset="0"/>
              <a:buChar char="•"/>
            </a:pPr>
            <a:r>
              <a:rPr lang="en-US" altLang="ja-JP" sz="2000" dirty="0" smtClean="0"/>
              <a:t>Cross-links with TG to promote cell adhesion and migration[1]</a:t>
            </a:r>
          </a:p>
          <a:p>
            <a:endParaRPr lang="en-US" altLang="ja-JP" sz="2000" dirty="0"/>
          </a:p>
          <a:p>
            <a:r>
              <a:rPr lang="en-US" altLang="ja-JP" sz="2000" u="sng" dirty="0" smtClean="0"/>
              <a:t>Transglutaminase</a:t>
            </a:r>
          </a:p>
          <a:p>
            <a:pPr marL="342900" indent="-342900">
              <a:buFont typeface="Arial" panose="020B0604020202020204" pitchFamily="34" charset="0"/>
              <a:buChar char="•"/>
            </a:pPr>
            <a:r>
              <a:rPr lang="en-US" altLang="ja-JP" sz="2000" dirty="0" smtClean="0"/>
              <a:t>Class </a:t>
            </a:r>
            <a:r>
              <a:rPr lang="en-US" altLang="ja-JP" sz="2000" dirty="0"/>
              <a:t>of natural enzymes that catalyze the acyl-transfer reaction between a free amine group in lysine and a free acyl group in </a:t>
            </a:r>
            <a:r>
              <a:rPr lang="en-US" altLang="ja-JP" sz="2000" dirty="0" smtClean="0"/>
              <a:t>glutamine</a:t>
            </a:r>
          </a:p>
          <a:p>
            <a:pPr marL="342900" indent="-342900">
              <a:buFont typeface="Arial" panose="020B0604020202020204" pitchFamily="34" charset="0"/>
              <a:buChar char="•"/>
            </a:pPr>
            <a:r>
              <a:rPr lang="en-US" altLang="ja-JP" sz="2000" dirty="0"/>
              <a:t>F</a:t>
            </a:r>
            <a:r>
              <a:rPr lang="en-US" altLang="ja-JP" sz="2000" dirty="0" smtClean="0"/>
              <a:t>ound </a:t>
            </a:r>
            <a:r>
              <a:rPr lang="en-US" altLang="ja-JP" sz="2000" dirty="0"/>
              <a:t>in tissues, blood, and even on cell </a:t>
            </a:r>
            <a:r>
              <a:rPr lang="en-US" altLang="ja-JP" sz="2000" dirty="0" smtClean="0"/>
              <a:t>surfaces</a:t>
            </a:r>
            <a:endParaRPr kumimoji="1" lang="en-US" altLang="ja-JP" sz="2000" dirty="0"/>
          </a:p>
        </p:txBody>
      </p:sp>
      <p:sp>
        <p:nvSpPr>
          <p:cNvPr id="8" name="タイトル 1"/>
          <p:cNvSpPr txBox="1">
            <a:spLocks/>
          </p:cNvSpPr>
          <p:nvPr/>
        </p:nvSpPr>
        <p:spPr>
          <a:xfrm>
            <a:off x="-12700" y="12194"/>
            <a:ext cx="8621486"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Materials</a:t>
            </a:r>
            <a:endParaRPr lang="ja-JP" altLang="en-US" sz="3600" u="sng" dirty="0">
              <a:solidFill>
                <a:srgbClr val="000066"/>
              </a:solidFill>
              <a:latin typeface="+mn-lt"/>
            </a:endParaRPr>
          </a:p>
        </p:txBody>
      </p:sp>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26</a:t>
            </a:fld>
            <a:endParaRPr kumimoji="1" lang="ja-JP" altLang="en-US" dirty="0"/>
          </a:p>
        </p:txBody>
      </p:sp>
      <p:sp>
        <p:nvSpPr>
          <p:cNvPr id="9"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Materials</a:t>
            </a:r>
            <a:endParaRPr lang="ja-JP" altLang="en-US" dirty="0"/>
          </a:p>
        </p:txBody>
      </p:sp>
      <p:pic>
        <p:nvPicPr>
          <p:cNvPr id="2" name="図 1"/>
          <p:cNvPicPr>
            <a:picLocks noChangeAspect="1"/>
          </p:cNvPicPr>
          <p:nvPr/>
        </p:nvPicPr>
        <p:blipFill rotWithShape="1">
          <a:blip r:embed="rId3"/>
          <a:srcRect l="5305" r="19663"/>
          <a:stretch/>
        </p:blipFill>
        <p:spPr>
          <a:xfrm>
            <a:off x="6326817" y="2053865"/>
            <a:ext cx="2157652" cy="1297412"/>
          </a:xfrm>
          <a:prstGeom prst="rect">
            <a:avLst/>
          </a:prstGeom>
        </p:spPr>
      </p:pic>
      <p:pic>
        <p:nvPicPr>
          <p:cNvPr id="3" name="図 2"/>
          <p:cNvPicPr>
            <a:picLocks noChangeAspect="1"/>
          </p:cNvPicPr>
          <p:nvPr/>
        </p:nvPicPr>
        <p:blipFill>
          <a:blip r:embed="rId4"/>
          <a:stretch>
            <a:fillRect/>
          </a:stretch>
        </p:blipFill>
        <p:spPr>
          <a:xfrm>
            <a:off x="5374529" y="845580"/>
            <a:ext cx="3424141" cy="1084857"/>
          </a:xfrm>
          <a:prstGeom prst="rect">
            <a:avLst/>
          </a:prstGeom>
        </p:spPr>
      </p:pic>
      <p:sp>
        <p:nvSpPr>
          <p:cNvPr id="7" name="テキスト ボックス 6"/>
          <p:cNvSpPr txBox="1"/>
          <p:nvPr/>
        </p:nvSpPr>
        <p:spPr>
          <a:xfrm>
            <a:off x="5819689" y="3629035"/>
            <a:ext cx="3151646" cy="2308324"/>
          </a:xfrm>
          <a:prstGeom prst="rect">
            <a:avLst/>
          </a:prstGeom>
          <a:noFill/>
        </p:spPr>
        <p:txBody>
          <a:bodyPr wrap="square" rtlCol="0">
            <a:spAutoFit/>
          </a:bodyPr>
          <a:lstStyle/>
          <a:p>
            <a:r>
              <a:rPr lang="en-US" altLang="ja-JP" b="1" dirty="0">
                <a:solidFill>
                  <a:srgbClr val="FF0000"/>
                </a:solidFill>
              </a:rPr>
              <a:t>Cell binding amino acid sequences of </a:t>
            </a:r>
            <a:r>
              <a:rPr lang="en-US" altLang="ja-JP" b="1" dirty="0" err="1">
                <a:solidFill>
                  <a:srgbClr val="FF0000"/>
                </a:solidFill>
              </a:rPr>
              <a:t>Arg</a:t>
            </a:r>
            <a:r>
              <a:rPr lang="en-US" altLang="ja-JP" b="1" dirty="0">
                <a:solidFill>
                  <a:srgbClr val="FF0000"/>
                </a:solidFill>
              </a:rPr>
              <a:t>-</a:t>
            </a:r>
            <a:r>
              <a:rPr lang="en-US" altLang="ja-JP" b="1" dirty="0" err="1">
                <a:solidFill>
                  <a:srgbClr val="FF0000"/>
                </a:solidFill>
              </a:rPr>
              <a:t>Gly</a:t>
            </a:r>
            <a:r>
              <a:rPr lang="en-US" altLang="ja-JP" b="1" dirty="0">
                <a:solidFill>
                  <a:srgbClr val="FF0000"/>
                </a:solidFill>
              </a:rPr>
              <a:t>-Asp RGD present in gelatin. These sequences are identified by cellular integrin proteins, which in turn support various cell-response features including cell migration.</a:t>
            </a:r>
            <a:endParaRPr kumimoji="1" lang="ja-JP" altLang="en-US" dirty="0"/>
          </a:p>
        </p:txBody>
      </p:sp>
    </p:spTree>
    <p:extLst>
      <p:ext uri="{BB962C8B-B14F-4D97-AF65-F5344CB8AC3E}">
        <p14:creationId xmlns:p14="http://schemas.microsoft.com/office/powerpoint/2010/main" val="2643664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27</a:t>
            </a:fld>
            <a:endParaRPr kumimoji="1" lang="ja-JP" altLang="en-US"/>
          </a:p>
        </p:txBody>
      </p:sp>
      <p:sp>
        <p:nvSpPr>
          <p:cNvPr id="14"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Spray coverage and thickness</a:t>
            </a:r>
            <a:endParaRPr lang="ja-JP" altLang="en-US" sz="3600" u="sng" dirty="0">
              <a:solidFill>
                <a:srgbClr val="000066"/>
              </a:solidFill>
              <a:latin typeface="+mn-lt"/>
            </a:endParaRPr>
          </a:p>
        </p:txBody>
      </p:sp>
      <p:pic>
        <p:nvPicPr>
          <p:cNvPr id="2" name="図 1"/>
          <p:cNvPicPr>
            <a:picLocks noChangeAspect="1"/>
          </p:cNvPicPr>
          <p:nvPr/>
        </p:nvPicPr>
        <p:blipFill>
          <a:blip r:embed="rId3"/>
          <a:stretch>
            <a:fillRect/>
          </a:stretch>
        </p:blipFill>
        <p:spPr>
          <a:xfrm>
            <a:off x="130643" y="1590088"/>
            <a:ext cx="4521444" cy="3355985"/>
          </a:xfrm>
          <a:prstGeom prst="rect">
            <a:avLst/>
          </a:prstGeom>
        </p:spPr>
      </p:pic>
      <mc:AlternateContent xmlns:mc="http://schemas.openxmlformats.org/markup-compatibility/2006" xmlns:a14="http://schemas.microsoft.com/office/drawing/2010/main">
        <mc:Choice Requires="a14">
          <p:sp>
            <p:nvSpPr>
              <p:cNvPr id="17" name="テキスト ボックス 16"/>
              <p:cNvSpPr txBox="1"/>
              <p:nvPr/>
            </p:nvSpPr>
            <p:spPr>
              <a:xfrm>
                <a:off x="217079" y="5348469"/>
                <a:ext cx="4435008"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smtClean="0">
                    <a:sym typeface="Wingdings" panose="05000000000000000000" pitchFamily="2" charset="2"/>
                  </a:rPr>
                  <a:t>Spray coverage: 10 to 150</a:t>
                </a:r>
                <a14:m>
                  <m:oMath xmlns:m="http://schemas.openxmlformats.org/officeDocument/2006/math">
                    <m:sSup>
                      <m:sSupPr>
                        <m:ctrlPr>
                          <a:rPr lang="en-US" altLang="ja-JP" sz="2400" i="1" smtClean="0">
                            <a:latin typeface="Cambria Math" panose="02040503050406030204" pitchFamily="18" charset="0"/>
                            <a:sym typeface="Wingdings" panose="05000000000000000000" pitchFamily="2" charset="2"/>
                          </a:rPr>
                        </m:ctrlPr>
                      </m:sSupPr>
                      <m:e>
                        <m:r>
                          <a:rPr lang="en-US" altLang="ja-JP" sz="2400" b="0" i="1" smtClean="0">
                            <a:latin typeface="Cambria Math" panose="02040503050406030204" pitchFamily="18" charset="0"/>
                            <a:sym typeface="Wingdings" panose="05000000000000000000" pitchFamily="2" charset="2"/>
                          </a:rPr>
                          <m:t>𝑐𝑚</m:t>
                        </m:r>
                      </m:e>
                      <m:sup>
                        <m:r>
                          <a:rPr lang="en-US" altLang="ja-JP" sz="2400" b="0" i="1" smtClean="0">
                            <a:latin typeface="Cambria Math" panose="02040503050406030204" pitchFamily="18" charset="0"/>
                            <a:sym typeface="Wingdings" panose="05000000000000000000" pitchFamily="2" charset="2"/>
                          </a:rPr>
                          <m:t>2</m:t>
                        </m:r>
                      </m:sup>
                    </m:sSup>
                  </m:oMath>
                </a14:m>
                <a:endParaRPr lang="en-US" altLang="ja-JP" sz="2400" dirty="0">
                  <a:sym typeface="Wingdings" panose="05000000000000000000" pitchFamily="2" charset="2"/>
                </a:endParaRPr>
              </a:p>
              <a:p>
                <a:pPr marL="342900" indent="-342900">
                  <a:buFont typeface="Arial" panose="020B0604020202020204" pitchFamily="34" charset="0"/>
                  <a:buChar char="•"/>
                </a:pPr>
                <a:r>
                  <a:rPr kumimoji="1" lang="en-US" altLang="ja-JP" sz="2400" dirty="0" smtClean="0"/>
                  <a:t>Average thickness: 1 to 5mm</a:t>
                </a:r>
                <a:endParaRPr kumimoji="1" lang="ja-JP" altLang="en-US" sz="2400"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17079" y="5348469"/>
                <a:ext cx="4435008" cy="830997"/>
              </a:xfrm>
              <a:prstGeom prst="rect">
                <a:avLst/>
              </a:prstGeom>
              <a:blipFill rotWithShape="0">
                <a:blip r:embed="rId4"/>
                <a:stretch>
                  <a:fillRect l="-1926" t="-5839" b="-15328"/>
                </a:stretch>
              </a:blipFill>
            </p:spPr>
            <p:txBody>
              <a:bodyPr/>
              <a:lstStyle/>
              <a:p>
                <a:r>
                  <a:rPr lang="ja-JP" altLang="en-US">
                    <a:noFill/>
                  </a:rPr>
                  <a:t> </a:t>
                </a:r>
              </a:p>
            </p:txBody>
          </p:sp>
        </mc:Fallback>
      </mc:AlternateContent>
      <p:sp>
        <p:nvSpPr>
          <p:cNvPr id="7" name="テキスト ボックス 6"/>
          <p:cNvSpPr txBox="1"/>
          <p:nvPr/>
        </p:nvSpPr>
        <p:spPr>
          <a:xfrm>
            <a:off x="130642" y="814232"/>
            <a:ext cx="4435008" cy="461665"/>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err="1" smtClean="0">
                <a:solidFill>
                  <a:srgbClr val="FF0000"/>
                </a:solidFill>
                <a:sym typeface="Wingdings" panose="05000000000000000000" pitchFamily="2" charset="2"/>
              </a:rPr>
              <a:t>Alg</a:t>
            </a:r>
            <a:r>
              <a:rPr lang="en-US" altLang="ja-JP" sz="2400" dirty="0" smtClean="0">
                <a:solidFill>
                  <a:srgbClr val="FF0000"/>
                </a:solidFill>
                <a:sym typeface="Wingdings" panose="05000000000000000000" pitchFamily="2" charset="2"/>
              </a:rPr>
              <a:t>-CMC</a:t>
            </a:r>
            <a:endParaRPr kumimoji="1" lang="ja-JP" altLang="en-US" sz="2400" dirty="0">
              <a:solidFill>
                <a:srgbClr val="FF0000"/>
              </a:solidFill>
            </a:endParaRPr>
          </a:p>
        </p:txBody>
      </p:sp>
      <p:pic>
        <p:nvPicPr>
          <p:cNvPr id="8" name="図 7"/>
          <p:cNvPicPr/>
          <p:nvPr/>
        </p:nvPicPr>
        <p:blipFill>
          <a:blip r:embed="rId5" cstate="print">
            <a:extLst>
              <a:ext uri="{28A0092B-C50C-407E-A947-70E740481C1C}">
                <a14:useLocalDpi xmlns:a14="http://schemas.microsoft.com/office/drawing/2010/main" val="0"/>
              </a:ext>
            </a:extLst>
          </a:blip>
          <a:stretch>
            <a:fillRect/>
          </a:stretch>
        </p:blipFill>
        <p:spPr>
          <a:xfrm>
            <a:off x="4652087" y="1590088"/>
            <a:ext cx="4388264" cy="3355985"/>
          </a:xfrm>
          <a:prstGeom prst="rect">
            <a:avLst/>
          </a:prstGeom>
        </p:spPr>
      </p:pic>
      <p:sp>
        <p:nvSpPr>
          <p:cNvPr id="10" name="テキスト ボックス 9"/>
          <p:cNvSpPr txBox="1"/>
          <p:nvPr/>
        </p:nvSpPr>
        <p:spPr>
          <a:xfrm>
            <a:off x="4869096" y="814231"/>
            <a:ext cx="4435008" cy="461665"/>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err="1" smtClean="0">
                <a:solidFill>
                  <a:srgbClr val="FF0000"/>
                </a:solidFill>
                <a:sym typeface="Wingdings" panose="05000000000000000000" pitchFamily="2" charset="2"/>
              </a:rPr>
              <a:t>Alg</a:t>
            </a:r>
            <a:r>
              <a:rPr lang="en-US" altLang="ja-JP" sz="2400" dirty="0" smtClean="0">
                <a:solidFill>
                  <a:srgbClr val="FF0000"/>
                </a:solidFill>
                <a:sym typeface="Wingdings" panose="05000000000000000000" pitchFamily="2" charset="2"/>
              </a:rPr>
              <a:t>-gelatin</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11" name="テキスト ボックス 10"/>
              <p:cNvSpPr txBox="1"/>
              <p:nvPr/>
            </p:nvSpPr>
            <p:spPr>
              <a:xfrm>
                <a:off x="4869096" y="5348469"/>
                <a:ext cx="4435008"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smtClean="0">
                    <a:sym typeface="Wingdings" panose="05000000000000000000" pitchFamily="2" charset="2"/>
                  </a:rPr>
                  <a:t>Spray coverage: 30 to 120</a:t>
                </a:r>
                <a14:m>
                  <m:oMath xmlns:m="http://schemas.openxmlformats.org/officeDocument/2006/math">
                    <m:sSup>
                      <m:sSupPr>
                        <m:ctrlPr>
                          <a:rPr lang="en-US" altLang="ja-JP" sz="2400" i="1" smtClean="0">
                            <a:latin typeface="Cambria Math" panose="02040503050406030204" pitchFamily="18" charset="0"/>
                            <a:sym typeface="Wingdings" panose="05000000000000000000" pitchFamily="2" charset="2"/>
                          </a:rPr>
                        </m:ctrlPr>
                      </m:sSupPr>
                      <m:e>
                        <m:r>
                          <a:rPr lang="en-US" altLang="ja-JP" sz="2400" b="0" i="1" smtClean="0">
                            <a:latin typeface="Cambria Math" panose="02040503050406030204" pitchFamily="18" charset="0"/>
                            <a:sym typeface="Wingdings" panose="05000000000000000000" pitchFamily="2" charset="2"/>
                          </a:rPr>
                          <m:t>𝑐𝑚</m:t>
                        </m:r>
                      </m:e>
                      <m:sup>
                        <m:r>
                          <a:rPr lang="en-US" altLang="ja-JP" sz="2400" b="0" i="1" smtClean="0">
                            <a:latin typeface="Cambria Math" panose="02040503050406030204" pitchFamily="18" charset="0"/>
                            <a:sym typeface="Wingdings" panose="05000000000000000000" pitchFamily="2" charset="2"/>
                          </a:rPr>
                          <m:t>2</m:t>
                        </m:r>
                      </m:sup>
                    </m:sSup>
                  </m:oMath>
                </a14:m>
                <a:endParaRPr lang="en-US" altLang="ja-JP" sz="2400" dirty="0">
                  <a:sym typeface="Wingdings" panose="05000000000000000000" pitchFamily="2" charset="2"/>
                </a:endParaRPr>
              </a:p>
              <a:p>
                <a:pPr marL="342900" indent="-342900">
                  <a:buFont typeface="Arial" panose="020B0604020202020204" pitchFamily="34" charset="0"/>
                  <a:buChar char="•"/>
                </a:pPr>
                <a:r>
                  <a:rPr kumimoji="1" lang="en-US" altLang="ja-JP" sz="2400" dirty="0" smtClean="0"/>
                  <a:t>Average thickness: 1 to 5mm</a:t>
                </a:r>
                <a:endParaRPr kumimoji="1" lang="ja-JP" altLang="en-US" sz="24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4869096" y="5348469"/>
                <a:ext cx="4435008" cy="830997"/>
              </a:xfrm>
              <a:prstGeom prst="rect">
                <a:avLst/>
              </a:prstGeom>
              <a:blipFill rotWithShape="0">
                <a:blip r:embed="rId6"/>
                <a:stretch>
                  <a:fillRect l="-1926" t="-5839" b="-153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70183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E4B8848-009C-4A03-B37E-7CDA5ABC8CE2}" type="slidenum">
              <a:rPr kumimoji="1" lang="ja-JP" altLang="en-US" smtClean="0"/>
              <a:t>28</a:t>
            </a:fld>
            <a:endParaRPr kumimoji="1" lang="ja-JP" altLang="en-US"/>
          </a:p>
        </p:txBody>
      </p:sp>
      <p:pic>
        <p:nvPicPr>
          <p:cNvPr id="5" name="図 4"/>
          <p:cNvPicPr/>
          <p:nvPr/>
        </p:nvPicPr>
        <p:blipFill>
          <a:blip r:embed="rId3" cstate="print">
            <a:extLst>
              <a:ext uri="{28A0092B-C50C-407E-A947-70E740481C1C}">
                <a14:useLocalDpi xmlns:a14="http://schemas.microsoft.com/office/drawing/2010/main" val="0"/>
              </a:ext>
            </a:extLst>
          </a:blip>
          <a:stretch>
            <a:fillRect/>
          </a:stretch>
        </p:blipFill>
        <p:spPr>
          <a:xfrm>
            <a:off x="3782290" y="1001365"/>
            <a:ext cx="5186795" cy="4374200"/>
          </a:xfrm>
          <a:prstGeom prst="rect">
            <a:avLst/>
          </a:prstGeom>
        </p:spPr>
      </p:pic>
      <p:grpSp>
        <p:nvGrpSpPr>
          <p:cNvPr id="6" name="グループ化 5"/>
          <p:cNvGrpSpPr/>
          <p:nvPr/>
        </p:nvGrpSpPr>
        <p:grpSpPr>
          <a:xfrm>
            <a:off x="96983" y="1565984"/>
            <a:ext cx="3685307" cy="2964453"/>
            <a:chOff x="2254250" y="974325"/>
            <a:chExt cx="4622800" cy="3984531"/>
          </a:xfrm>
        </p:grpSpPr>
        <p:pic>
          <p:nvPicPr>
            <p:cNvPr id="7" name="図 16"/>
            <p:cNvPicPr>
              <a:picLocks noChangeAspect="1"/>
            </p:cNvPicPr>
            <p:nvPr/>
          </p:nvPicPr>
          <p:blipFill>
            <a:blip r:embed="rId4" cstate="print">
              <a:extLst>
                <a:ext uri="{28A0092B-C50C-407E-A947-70E740481C1C}">
                  <a14:useLocalDpi xmlns:a14="http://schemas.microsoft.com/office/drawing/2010/main" val="0"/>
                </a:ext>
              </a:extLst>
            </a:blip>
            <a:srcRect t="12021"/>
            <a:stretch>
              <a:fillRect/>
            </a:stretch>
          </p:blipFill>
          <p:spPr bwMode="auto">
            <a:xfrm>
              <a:off x="2254250" y="974325"/>
              <a:ext cx="4622800" cy="3984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正方形/長方形 7"/>
            <p:cNvSpPr/>
            <p:nvPr/>
          </p:nvSpPr>
          <p:spPr>
            <a:xfrm>
              <a:off x="2997703" y="3639808"/>
              <a:ext cx="1835149" cy="734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COV of homogeneity</a:t>
            </a:r>
            <a:endParaRPr lang="ja-JP" altLang="en-US" sz="3600" u="sng" dirty="0">
              <a:solidFill>
                <a:srgbClr val="000066"/>
              </a:solidFill>
              <a:latin typeface="+mn-lt"/>
            </a:endParaRPr>
          </a:p>
        </p:txBody>
      </p:sp>
      <p:sp>
        <p:nvSpPr>
          <p:cNvPr id="10" name="テキスト ボックス 9"/>
          <p:cNvSpPr txBox="1"/>
          <p:nvPr/>
        </p:nvSpPr>
        <p:spPr>
          <a:xfrm>
            <a:off x="912680" y="5525354"/>
            <a:ext cx="7305939"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smtClean="0">
                <a:sym typeface="Wingdings" panose="05000000000000000000" pitchFamily="2" charset="2"/>
              </a:rPr>
              <a:t>Similar trend</a:t>
            </a:r>
          </a:p>
          <a:p>
            <a:pPr marL="342900" indent="-342900">
              <a:buFont typeface="Arial" panose="020B0604020202020204" pitchFamily="34" charset="0"/>
              <a:buChar char="•"/>
            </a:pPr>
            <a:r>
              <a:rPr lang="en-US" altLang="ja-JP" sz="2400" dirty="0" smtClean="0">
                <a:sym typeface="Wingdings" panose="05000000000000000000" pitchFamily="2" charset="2"/>
              </a:rPr>
              <a:t>Homogeneity appears to be lower for </a:t>
            </a:r>
            <a:r>
              <a:rPr lang="en-US" altLang="ja-JP" sz="2400" dirty="0" err="1" smtClean="0">
                <a:sym typeface="Wingdings" panose="05000000000000000000" pitchFamily="2" charset="2"/>
              </a:rPr>
              <a:t>Alg</a:t>
            </a:r>
            <a:r>
              <a:rPr lang="en-US" altLang="ja-JP" sz="2400" dirty="0" smtClean="0">
                <a:sym typeface="Wingdings" panose="05000000000000000000" pitchFamily="2" charset="2"/>
              </a:rPr>
              <a:t>-gelatin</a:t>
            </a:r>
            <a:endParaRPr kumimoji="1" lang="ja-JP" altLang="en-US" sz="2400" dirty="0"/>
          </a:p>
        </p:txBody>
      </p:sp>
      <p:sp>
        <p:nvSpPr>
          <p:cNvPr id="11" name="テキスト ボックス 10"/>
          <p:cNvSpPr txBox="1"/>
          <p:nvPr/>
        </p:nvSpPr>
        <p:spPr>
          <a:xfrm>
            <a:off x="604818" y="1129243"/>
            <a:ext cx="4435008" cy="461665"/>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err="1" smtClean="0">
                <a:solidFill>
                  <a:srgbClr val="FF0000"/>
                </a:solidFill>
                <a:sym typeface="Wingdings" panose="05000000000000000000" pitchFamily="2" charset="2"/>
              </a:rPr>
              <a:t>Alg</a:t>
            </a:r>
            <a:r>
              <a:rPr lang="en-US" altLang="ja-JP" sz="2400" dirty="0" smtClean="0">
                <a:solidFill>
                  <a:srgbClr val="FF0000"/>
                </a:solidFill>
                <a:sym typeface="Wingdings" panose="05000000000000000000" pitchFamily="2" charset="2"/>
              </a:rPr>
              <a:t>-CMC</a:t>
            </a:r>
            <a:endParaRPr kumimoji="1" lang="ja-JP" altLang="en-US" sz="2400" dirty="0">
              <a:solidFill>
                <a:srgbClr val="FF0000"/>
              </a:solidFill>
            </a:endParaRPr>
          </a:p>
        </p:txBody>
      </p:sp>
      <p:sp>
        <p:nvSpPr>
          <p:cNvPr id="12" name="テキスト ボックス 11"/>
          <p:cNvSpPr txBox="1"/>
          <p:nvPr/>
        </p:nvSpPr>
        <p:spPr>
          <a:xfrm>
            <a:off x="4526951" y="667578"/>
            <a:ext cx="4435008" cy="461665"/>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err="1" smtClean="0">
                <a:solidFill>
                  <a:srgbClr val="FF0000"/>
                </a:solidFill>
                <a:sym typeface="Wingdings" panose="05000000000000000000" pitchFamily="2" charset="2"/>
              </a:rPr>
              <a:t>Alg</a:t>
            </a:r>
            <a:r>
              <a:rPr lang="en-US" altLang="ja-JP" sz="2400" dirty="0" smtClean="0">
                <a:solidFill>
                  <a:srgbClr val="FF0000"/>
                </a:solidFill>
                <a:sym typeface="Wingdings" panose="05000000000000000000" pitchFamily="2" charset="2"/>
              </a:rPr>
              <a:t>-gelatin</a:t>
            </a:r>
            <a:endParaRPr kumimoji="1" lang="ja-JP" altLang="en-US" sz="2400" dirty="0">
              <a:solidFill>
                <a:srgbClr val="FF0000"/>
              </a:solidFill>
            </a:endParaRPr>
          </a:p>
        </p:txBody>
      </p:sp>
    </p:spTree>
    <p:extLst>
      <p:ext uri="{BB962C8B-B14F-4D97-AF65-F5344CB8AC3E}">
        <p14:creationId xmlns:p14="http://schemas.microsoft.com/office/powerpoint/2010/main" val="516528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E4B8848-009C-4A03-B37E-7CDA5ABC8CE2}" type="slidenum">
              <a:rPr kumimoji="1" lang="ja-JP" altLang="en-US" smtClean="0"/>
              <a:t>29</a:t>
            </a:fld>
            <a:endParaRPr kumimoji="1" lang="ja-JP" altLang="en-US"/>
          </a:p>
        </p:txBody>
      </p:sp>
      <p:pic>
        <p:nvPicPr>
          <p:cNvPr id="5" name="図 4"/>
          <p:cNvPicPr>
            <a:picLocks noChangeAspect="1"/>
          </p:cNvPicPr>
          <p:nvPr/>
        </p:nvPicPr>
        <p:blipFill>
          <a:blip r:embed="rId3"/>
          <a:stretch>
            <a:fillRect/>
          </a:stretch>
        </p:blipFill>
        <p:spPr>
          <a:xfrm>
            <a:off x="1296266" y="812004"/>
            <a:ext cx="6711661" cy="4100298"/>
          </a:xfrm>
          <a:prstGeom prst="rect">
            <a:avLst/>
          </a:prstGeom>
        </p:spPr>
      </p:pic>
      <p:sp>
        <p:nvSpPr>
          <p:cNvPr id="6" name="テキスト ボックス 5"/>
          <p:cNvSpPr txBox="1"/>
          <p:nvPr/>
        </p:nvSpPr>
        <p:spPr>
          <a:xfrm>
            <a:off x="424295" y="5156022"/>
            <a:ext cx="8091055" cy="1200329"/>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WST-8, is reduced by dehydrogenase activities in cells to give a yellow-color formazan </a:t>
            </a:r>
            <a:r>
              <a:rPr lang="en-US" altLang="ja-JP" dirty="0" smtClean="0"/>
              <a:t>dye</a:t>
            </a:r>
          </a:p>
          <a:p>
            <a:pPr marL="285750" indent="-285750">
              <a:buFont typeface="Arial" panose="020B0604020202020204" pitchFamily="34" charset="0"/>
              <a:buChar char="•"/>
            </a:pPr>
            <a:r>
              <a:rPr lang="en-US" altLang="ja-JP" dirty="0" smtClean="0"/>
              <a:t>Amount of formazan </a:t>
            </a:r>
            <a:r>
              <a:rPr lang="en-US" altLang="ja-JP" dirty="0"/>
              <a:t>dye, generated by the activities of dehydrogenases in cells, is </a:t>
            </a:r>
            <a:r>
              <a:rPr lang="en-US" altLang="ja-JP" dirty="0" smtClean="0"/>
              <a:t>proportionate to </a:t>
            </a:r>
            <a:r>
              <a:rPr lang="en-US" altLang="ja-JP" dirty="0"/>
              <a:t>the number of living cells. </a:t>
            </a:r>
            <a:endParaRPr kumimoji="1" lang="ja-JP" altLang="en-US" dirty="0"/>
          </a:p>
        </p:txBody>
      </p:sp>
      <p:sp>
        <p:nvSpPr>
          <p:cNvPr id="7" name="テキスト ボックス 6"/>
          <p:cNvSpPr txBox="1"/>
          <p:nvPr/>
        </p:nvSpPr>
        <p:spPr>
          <a:xfrm>
            <a:off x="992331" y="4726385"/>
            <a:ext cx="6954982" cy="307777"/>
          </a:xfrm>
          <a:prstGeom prst="rect">
            <a:avLst/>
          </a:prstGeom>
          <a:noFill/>
        </p:spPr>
        <p:txBody>
          <a:bodyPr wrap="square" rtlCol="0">
            <a:spAutoFit/>
          </a:bodyPr>
          <a:lstStyle/>
          <a:p>
            <a:r>
              <a:rPr lang="en-US" altLang="ja-JP" sz="1400" dirty="0"/>
              <a:t>http://www.dojindo.com/store/p/456-Cell-Counting-Kit-8.html</a:t>
            </a:r>
            <a:endParaRPr kumimoji="1" lang="ja-JP" altLang="en-US" sz="1400" dirty="0"/>
          </a:p>
        </p:txBody>
      </p:sp>
      <p:sp>
        <p:nvSpPr>
          <p:cNvPr id="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Cell detection kit</a:t>
            </a:r>
            <a:endParaRPr lang="ja-JP" altLang="en-US" sz="3600" u="sng" dirty="0">
              <a:solidFill>
                <a:srgbClr val="000066"/>
              </a:solidFill>
              <a:latin typeface="+mn-lt"/>
            </a:endParaRPr>
          </a:p>
        </p:txBody>
      </p:sp>
    </p:spTree>
    <p:extLst>
      <p:ext uri="{BB962C8B-B14F-4D97-AF65-F5344CB8AC3E}">
        <p14:creationId xmlns:p14="http://schemas.microsoft.com/office/powerpoint/2010/main" val="284610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p:cNvSpPr/>
          <p:nvPr/>
        </p:nvSpPr>
        <p:spPr>
          <a:xfrm>
            <a:off x="232735" y="3110773"/>
            <a:ext cx="4247250" cy="2578761"/>
          </a:xfrm>
          <a:prstGeom prst="rect">
            <a:avLst/>
          </a:prstGeom>
          <a:noFill/>
          <a:ln w="38100">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4575363" y="3110773"/>
            <a:ext cx="4275159" cy="2578762"/>
          </a:xfrm>
          <a:prstGeom prst="rect">
            <a:avLst/>
          </a:prstGeom>
          <a:noFill/>
          <a:ln w="38100">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a:xfrm>
            <a:off x="7029378" y="6467053"/>
            <a:ext cx="2057400" cy="365125"/>
          </a:xfrm>
        </p:spPr>
        <p:txBody>
          <a:bodyPr/>
          <a:lstStyle/>
          <a:p>
            <a:fld id="{6E4B8848-009C-4A03-B37E-7CDA5ABC8CE2}" type="slidenum">
              <a:rPr kumimoji="1" lang="ja-JP" altLang="en-US" smtClean="0"/>
              <a:t>3</a:t>
            </a:fld>
            <a:endParaRPr kumimoji="1" lang="ja-JP" altLang="en-US" dirty="0"/>
          </a:p>
        </p:txBody>
      </p:sp>
      <p:sp>
        <p:nvSpPr>
          <p:cNvPr id="10"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Introduction 2</a:t>
            </a:r>
            <a:endParaRPr lang="ja-JP" altLang="en-US" dirty="0"/>
          </a:p>
        </p:txBody>
      </p:sp>
      <p:pic>
        <p:nvPicPr>
          <p:cNvPr id="12" name="図 3"/>
          <p:cNvPicPr>
            <a:picLocks noChangeAspect="1"/>
          </p:cNvPicPr>
          <p:nvPr/>
        </p:nvPicPr>
        <p:blipFill>
          <a:blip r:embed="rId3">
            <a:extLst>
              <a:ext uri="{28A0092B-C50C-407E-A947-70E740481C1C}">
                <a14:useLocalDpi xmlns:a14="http://schemas.microsoft.com/office/drawing/2010/main" val="0"/>
              </a:ext>
            </a:extLst>
          </a:blip>
          <a:srcRect t="4974"/>
          <a:stretch>
            <a:fillRect/>
          </a:stretch>
        </p:blipFill>
        <p:spPr bwMode="auto">
          <a:xfrm>
            <a:off x="354933" y="3626995"/>
            <a:ext cx="1613535" cy="118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ecatalog.baxter.com/ecatalog/loadimage.blob?bid=43058"/>
          <p:cNvPicPr>
            <a:picLocks noChangeAspect="1" noChangeArrowheads="1"/>
          </p:cNvPicPr>
          <p:nvPr/>
        </p:nvPicPr>
        <p:blipFill rotWithShape="1">
          <a:blip r:embed="rId4">
            <a:extLst>
              <a:ext uri="{28A0092B-C50C-407E-A947-70E740481C1C}">
                <a14:useLocalDpi xmlns:a14="http://schemas.microsoft.com/office/drawing/2010/main" val="0"/>
              </a:ext>
            </a:extLst>
          </a:blip>
          <a:srcRect l="2884" t="17194" r="2212" b="25050"/>
          <a:stretch/>
        </p:blipFill>
        <p:spPr bwMode="auto">
          <a:xfrm>
            <a:off x="2142087" y="3618127"/>
            <a:ext cx="2252324" cy="1195754"/>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314059" y="2685141"/>
            <a:ext cx="4658940" cy="477054"/>
          </a:xfrm>
          <a:prstGeom prst="rect">
            <a:avLst/>
          </a:prstGeom>
          <a:noFill/>
          <a:ln>
            <a:noFill/>
          </a:ln>
        </p:spPr>
        <p:txBody>
          <a:bodyPr wrap="square" rtlCol="0">
            <a:spAutoFit/>
          </a:bodyPr>
          <a:lstStyle/>
          <a:p>
            <a:r>
              <a:rPr kumimoji="1" lang="en-US" altLang="ja-JP" sz="2500" b="1" dirty="0" smtClean="0"/>
              <a:t>Fibrin sealants</a:t>
            </a:r>
            <a:endParaRPr kumimoji="1" lang="ja-JP" altLang="en-US" sz="2500" b="1" dirty="0"/>
          </a:p>
        </p:txBody>
      </p:sp>
      <p:sp>
        <p:nvSpPr>
          <p:cNvPr id="17" name="テキスト ボックス 16"/>
          <p:cNvSpPr txBox="1"/>
          <p:nvPr/>
        </p:nvSpPr>
        <p:spPr>
          <a:xfrm>
            <a:off x="5126918" y="2675958"/>
            <a:ext cx="3978597" cy="477054"/>
          </a:xfrm>
          <a:prstGeom prst="rect">
            <a:avLst/>
          </a:prstGeom>
          <a:noFill/>
          <a:ln>
            <a:noFill/>
          </a:ln>
        </p:spPr>
        <p:txBody>
          <a:bodyPr wrap="square" rtlCol="0">
            <a:spAutoFit/>
          </a:bodyPr>
          <a:lstStyle/>
          <a:p>
            <a:r>
              <a:rPr kumimoji="1" lang="en-US" altLang="ja-JP" sz="2500" b="1" dirty="0" smtClean="0"/>
              <a:t>Tissue adhesion barriers</a:t>
            </a:r>
            <a:endParaRPr kumimoji="1" lang="ja-JP" altLang="en-US" sz="2500" b="1" dirty="0"/>
          </a:p>
        </p:txBody>
      </p:sp>
      <p:sp>
        <p:nvSpPr>
          <p:cNvPr id="19" name="テキスト ボックス 18"/>
          <p:cNvSpPr txBox="1"/>
          <p:nvPr/>
        </p:nvSpPr>
        <p:spPr>
          <a:xfrm>
            <a:off x="4978350" y="3207163"/>
            <a:ext cx="1989299" cy="477054"/>
          </a:xfrm>
          <a:prstGeom prst="rect">
            <a:avLst/>
          </a:prstGeom>
          <a:noFill/>
          <a:ln>
            <a:noFill/>
          </a:ln>
        </p:spPr>
        <p:txBody>
          <a:bodyPr wrap="square" rtlCol="0">
            <a:spAutoFit/>
          </a:bodyPr>
          <a:lstStyle/>
          <a:p>
            <a:r>
              <a:rPr lang="en-US" altLang="ja-JP" sz="2500" dirty="0" err="1"/>
              <a:t>Adspray</a:t>
            </a:r>
            <a:r>
              <a:rPr lang="en-US" altLang="ja-JP" sz="2500" dirty="0" smtClean="0"/>
              <a:t>®</a:t>
            </a:r>
            <a:endParaRPr lang="ja-JP" altLang="en-US" sz="2500" dirty="0"/>
          </a:p>
        </p:txBody>
      </p:sp>
      <p:sp>
        <p:nvSpPr>
          <p:cNvPr id="21" name="テキスト ボックス 20"/>
          <p:cNvSpPr txBox="1"/>
          <p:nvPr/>
        </p:nvSpPr>
        <p:spPr>
          <a:xfrm>
            <a:off x="521927" y="3211127"/>
            <a:ext cx="3978597" cy="477054"/>
          </a:xfrm>
          <a:prstGeom prst="rect">
            <a:avLst/>
          </a:prstGeom>
          <a:noFill/>
          <a:ln>
            <a:noFill/>
          </a:ln>
        </p:spPr>
        <p:txBody>
          <a:bodyPr wrap="square" rtlCol="0">
            <a:spAutoFit/>
          </a:bodyPr>
          <a:lstStyle/>
          <a:p>
            <a:r>
              <a:rPr lang="en-US" altLang="ja-JP" sz="2500" dirty="0" err="1" smtClean="0"/>
              <a:t>Bolhea</a:t>
            </a:r>
            <a:r>
              <a:rPr kumimoji="1" lang="en-US" altLang="ja-JP" sz="2500" dirty="0" err="1" smtClean="0"/>
              <a:t>l</a:t>
            </a:r>
            <a:r>
              <a:rPr kumimoji="1" lang="en-US" altLang="ja-JP" sz="2500" dirty="0" smtClean="0"/>
              <a:t>®</a:t>
            </a:r>
            <a:endParaRPr kumimoji="1" lang="ja-JP" altLang="en-US" sz="2500" dirty="0"/>
          </a:p>
        </p:txBody>
      </p:sp>
      <p:sp>
        <p:nvSpPr>
          <p:cNvPr id="22" name="テキスト ボックス 21"/>
          <p:cNvSpPr txBox="1"/>
          <p:nvPr/>
        </p:nvSpPr>
        <p:spPr>
          <a:xfrm>
            <a:off x="2699860" y="3205061"/>
            <a:ext cx="1564647" cy="477054"/>
          </a:xfrm>
          <a:prstGeom prst="rect">
            <a:avLst/>
          </a:prstGeom>
          <a:noFill/>
          <a:ln>
            <a:noFill/>
          </a:ln>
        </p:spPr>
        <p:txBody>
          <a:bodyPr wrap="square" rtlCol="0">
            <a:spAutoFit/>
          </a:bodyPr>
          <a:lstStyle/>
          <a:p>
            <a:r>
              <a:rPr lang="en-US" altLang="ja-JP" sz="2500" dirty="0" err="1" smtClean="0"/>
              <a:t>Tisseel</a:t>
            </a:r>
            <a:r>
              <a:rPr kumimoji="1" lang="en-US" altLang="ja-JP" sz="2500" dirty="0" smtClean="0"/>
              <a:t>®</a:t>
            </a:r>
            <a:endParaRPr kumimoji="1" lang="ja-JP" altLang="en-US" sz="2500" dirty="0"/>
          </a:p>
        </p:txBody>
      </p:sp>
      <p:sp>
        <p:nvSpPr>
          <p:cNvPr id="23" name="タイトル 1"/>
          <p:cNvSpPr txBox="1">
            <a:spLocks/>
          </p:cNvSpPr>
          <p:nvPr/>
        </p:nvSpPr>
        <p:spPr>
          <a:xfrm>
            <a:off x="-12700" y="12194"/>
            <a:ext cx="8621486"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Biomedical spray devices for clinical uses</a:t>
            </a:r>
            <a:endParaRPr lang="ja-JP" altLang="en-US" sz="3600" u="sng" dirty="0">
              <a:solidFill>
                <a:srgbClr val="000066"/>
              </a:solidFill>
              <a:latin typeface="+mn-lt"/>
            </a:endParaRPr>
          </a:p>
        </p:txBody>
      </p:sp>
      <p:pic>
        <p:nvPicPr>
          <p:cNvPr id="24" name="図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41014" y="3832644"/>
            <a:ext cx="3591872" cy="112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テキスト ボックス 27"/>
          <p:cNvSpPr txBox="1"/>
          <p:nvPr/>
        </p:nvSpPr>
        <p:spPr>
          <a:xfrm>
            <a:off x="162237" y="1266977"/>
            <a:ext cx="8310880" cy="1246495"/>
          </a:xfrm>
          <a:prstGeom prst="rect">
            <a:avLst/>
          </a:prstGeom>
          <a:noFill/>
        </p:spPr>
        <p:txBody>
          <a:bodyPr wrap="square" rtlCol="0">
            <a:spAutoFit/>
          </a:bodyPr>
          <a:lstStyle/>
          <a:p>
            <a:pPr marL="285750" indent="-285750">
              <a:buFont typeface="Arial" panose="020B0604020202020204" pitchFamily="34" charset="0"/>
              <a:buChar char="•"/>
            </a:pPr>
            <a:r>
              <a:rPr lang="en-US" altLang="ja-JP" sz="2500" dirty="0" smtClean="0"/>
              <a:t>  Advantages:</a:t>
            </a:r>
          </a:p>
          <a:p>
            <a:pPr marL="1428750" lvl="2" indent="-514350">
              <a:buFont typeface="Wingdings" panose="05000000000000000000" pitchFamily="2" charset="2"/>
              <a:buChar char="ü"/>
            </a:pPr>
            <a:r>
              <a:rPr lang="en-US" altLang="ja-JP" sz="2500" dirty="0" smtClean="0"/>
              <a:t>Even delivery onto varying tissue surfaces</a:t>
            </a:r>
          </a:p>
          <a:p>
            <a:pPr marL="1428750" lvl="2" indent="-514350">
              <a:buFont typeface="Wingdings" panose="05000000000000000000" pitchFamily="2" charset="2"/>
              <a:buChar char="ü"/>
            </a:pPr>
            <a:r>
              <a:rPr lang="en-US" altLang="ja-JP" sz="2500" dirty="0" smtClean="0"/>
              <a:t>Less tissue handling</a:t>
            </a:r>
            <a:endParaRPr lang="en-US" altLang="ja-JP" sz="2500" dirty="0"/>
          </a:p>
        </p:txBody>
      </p:sp>
      <p:sp>
        <p:nvSpPr>
          <p:cNvPr id="29" name="テキスト ボックス 28"/>
          <p:cNvSpPr txBox="1"/>
          <p:nvPr/>
        </p:nvSpPr>
        <p:spPr>
          <a:xfrm>
            <a:off x="207222" y="5024113"/>
            <a:ext cx="4426654" cy="461665"/>
          </a:xfrm>
          <a:prstGeom prst="rect">
            <a:avLst/>
          </a:prstGeom>
          <a:noFill/>
          <a:ln>
            <a:noFill/>
          </a:ln>
        </p:spPr>
        <p:txBody>
          <a:bodyPr wrap="square" rtlCol="0">
            <a:spAutoFit/>
          </a:bodyPr>
          <a:lstStyle/>
          <a:p>
            <a:r>
              <a:rPr kumimoji="1" lang="en-US" altLang="ja-JP" sz="2400" dirty="0" smtClean="0"/>
              <a:t>&gt;50% of hemostats market share</a:t>
            </a:r>
            <a:endParaRPr kumimoji="1" lang="ja-JP" altLang="en-US" sz="2400" dirty="0"/>
          </a:p>
        </p:txBody>
      </p:sp>
      <p:sp>
        <p:nvSpPr>
          <p:cNvPr id="30" name="テキスト ボックス 29"/>
          <p:cNvSpPr txBox="1"/>
          <p:nvPr/>
        </p:nvSpPr>
        <p:spPr>
          <a:xfrm>
            <a:off x="6255489" y="5024113"/>
            <a:ext cx="1097034" cy="461665"/>
          </a:xfrm>
          <a:prstGeom prst="rect">
            <a:avLst/>
          </a:prstGeom>
          <a:noFill/>
          <a:ln>
            <a:noFill/>
          </a:ln>
        </p:spPr>
        <p:txBody>
          <a:bodyPr wrap="square" rtlCol="0">
            <a:spAutoFit/>
          </a:bodyPr>
          <a:lstStyle/>
          <a:p>
            <a:r>
              <a:rPr kumimoji="1" lang="en-US" altLang="ja-JP" sz="2400" dirty="0" smtClean="0"/>
              <a:t>Few</a:t>
            </a:r>
            <a:endParaRPr kumimoji="1" lang="ja-JP" altLang="en-US" sz="2400" dirty="0"/>
          </a:p>
        </p:txBody>
      </p:sp>
      <p:sp>
        <p:nvSpPr>
          <p:cNvPr id="27" name="テキスト ボックス 26"/>
          <p:cNvSpPr txBox="1"/>
          <p:nvPr/>
        </p:nvSpPr>
        <p:spPr>
          <a:xfrm>
            <a:off x="162237" y="812618"/>
            <a:ext cx="8943278" cy="477054"/>
          </a:xfrm>
          <a:prstGeom prst="rect">
            <a:avLst/>
          </a:prstGeom>
          <a:noFill/>
        </p:spPr>
        <p:txBody>
          <a:bodyPr wrap="square" rtlCol="0">
            <a:spAutoFit/>
          </a:bodyPr>
          <a:lstStyle/>
          <a:p>
            <a:pPr marL="457200" indent="-457200">
              <a:buFont typeface="Arial" panose="020B0604020202020204" pitchFamily="34" charset="0"/>
              <a:buChar char="•"/>
            </a:pPr>
            <a:r>
              <a:rPr lang="en-US" altLang="ja-JP" sz="2500" dirty="0" smtClean="0"/>
              <a:t>One method of delivery of </a:t>
            </a:r>
            <a:r>
              <a:rPr lang="en-US" altLang="ja-JP" sz="2500" i="1" dirty="0" smtClean="0"/>
              <a:t>in situ</a:t>
            </a:r>
            <a:r>
              <a:rPr lang="en-US" altLang="ja-JP" sz="2500" dirty="0" smtClean="0"/>
              <a:t> cross-linkable hydrogels</a:t>
            </a:r>
          </a:p>
        </p:txBody>
      </p:sp>
      <p:sp>
        <p:nvSpPr>
          <p:cNvPr id="26" name="テキスト ボックス 25"/>
          <p:cNvSpPr txBox="1"/>
          <p:nvPr/>
        </p:nvSpPr>
        <p:spPr>
          <a:xfrm>
            <a:off x="595966" y="5882929"/>
            <a:ext cx="7936920" cy="477054"/>
          </a:xfrm>
          <a:prstGeom prst="rect">
            <a:avLst/>
          </a:prstGeom>
          <a:solidFill>
            <a:schemeClr val="accent2">
              <a:lumMod val="20000"/>
              <a:lumOff val="80000"/>
            </a:schemeClr>
          </a:solidFill>
          <a:ln>
            <a:noFill/>
          </a:ln>
        </p:spPr>
        <p:txBody>
          <a:bodyPr wrap="square" rtlCol="0">
            <a:spAutoFit/>
          </a:bodyPr>
          <a:lstStyle/>
          <a:p>
            <a:r>
              <a:rPr kumimoji="1" lang="en-US" altLang="ja-JP" sz="2500" b="1" dirty="0" smtClean="0">
                <a:solidFill>
                  <a:srgbClr val="FF0000"/>
                </a:solidFill>
              </a:rPr>
              <a:t>Sprays for adhesion prevention remains largely unstudied</a:t>
            </a:r>
            <a:endParaRPr kumimoji="1" lang="ja-JP" altLang="en-US" sz="2500" b="1" dirty="0">
              <a:solidFill>
                <a:srgbClr val="FF0000"/>
              </a:solidFill>
            </a:endParaRPr>
          </a:p>
        </p:txBody>
      </p:sp>
    </p:spTree>
    <p:extLst>
      <p:ext uri="{BB962C8B-B14F-4D97-AF65-F5344CB8AC3E}">
        <p14:creationId xmlns:p14="http://schemas.microsoft.com/office/powerpoint/2010/main" val="1293610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E4B8848-009C-4A03-B37E-7CDA5ABC8CE2}" type="slidenum">
              <a:rPr kumimoji="1" lang="ja-JP" altLang="en-US" smtClean="0"/>
              <a:t>30</a:t>
            </a:fld>
            <a:endParaRPr kumimoji="1" lang="ja-JP" altLang="en-US" dirty="0"/>
          </a:p>
        </p:txBody>
      </p:sp>
      <p:sp>
        <p:nvSpPr>
          <p:cNvPr id="6" name="テキスト ボックス 5"/>
          <p:cNvSpPr txBox="1"/>
          <p:nvPr/>
        </p:nvSpPr>
        <p:spPr>
          <a:xfrm>
            <a:off x="287135" y="1295756"/>
            <a:ext cx="8091055" cy="3970318"/>
          </a:xfrm>
          <a:prstGeom prst="rect">
            <a:avLst/>
          </a:prstGeom>
          <a:noFill/>
        </p:spPr>
        <p:txBody>
          <a:bodyPr wrap="square" rtlCol="0">
            <a:spAutoFit/>
          </a:bodyPr>
          <a:lstStyle/>
          <a:p>
            <a:r>
              <a:rPr lang="en-US" altLang="ja-JP" sz="2800" u="sng" dirty="0" smtClean="0"/>
              <a:t>Live/Dead Staining</a:t>
            </a:r>
          </a:p>
          <a:p>
            <a:pPr marL="342900" indent="-342900">
              <a:buFont typeface="+mj-ea"/>
              <a:buAutoNum type="circleNumDbPlain"/>
            </a:pPr>
            <a:endParaRPr lang="en-US" altLang="ja-JP" sz="2800" dirty="0"/>
          </a:p>
          <a:p>
            <a:pPr marL="342900" indent="-342900">
              <a:buFont typeface="+mj-ea"/>
              <a:buAutoNum type="circleNumDbPlain"/>
            </a:pPr>
            <a:r>
              <a:rPr lang="en-US" altLang="ja-JP" sz="2800" dirty="0" err="1"/>
              <a:t>Calcein</a:t>
            </a:r>
            <a:r>
              <a:rPr lang="en-US" altLang="ja-JP" sz="2800" dirty="0"/>
              <a:t> AM </a:t>
            </a:r>
          </a:p>
          <a:p>
            <a:pPr marL="342900" indent="-342900">
              <a:buFont typeface="+mj-ea"/>
              <a:buAutoNum type="circleNumDbPlain"/>
            </a:pPr>
            <a:r>
              <a:rPr lang="en-US" altLang="ja-JP" sz="2800" dirty="0" smtClean="0"/>
              <a:t>Ethidium homodimer-1</a:t>
            </a:r>
          </a:p>
          <a:p>
            <a:pPr marL="342900" indent="-342900">
              <a:buFont typeface="+mj-ea"/>
              <a:buAutoNum type="circleNumDbPlain"/>
            </a:pPr>
            <a:endParaRPr lang="en-US" altLang="ja-JP" sz="2800" dirty="0"/>
          </a:p>
          <a:p>
            <a:endParaRPr lang="en-US" altLang="ja-JP" sz="2800" dirty="0"/>
          </a:p>
          <a:p>
            <a:r>
              <a:rPr lang="en-US" altLang="ja-JP" sz="2800" dirty="0" smtClean="0">
                <a:sym typeface="Wingdings" panose="05000000000000000000" pitchFamily="2" charset="2"/>
              </a:rPr>
              <a:t></a:t>
            </a:r>
            <a:r>
              <a:rPr lang="en-US" altLang="ja-JP" sz="2800" dirty="0" err="1" smtClean="0"/>
              <a:t>Calcein</a:t>
            </a:r>
            <a:r>
              <a:rPr lang="en-US" altLang="ja-JP" sz="2800" dirty="0" smtClean="0"/>
              <a:t> </a:t>
            </a:r>
            <a:r>
              <a:rPr lang="en-US" altLang="ja-JP" sz="2800" dirty="0"/>
              <a:t>is well retained within live </a:t>
            </a:r>
            <a:r>
              <a:rPr lang="en-US" altLang="ja-JP" sz="2800" dirty="0" smtClean="0"/>
              <a:t>cells</a:t>
            </a:r>
          </a:p>
          <a:p>
            <a:r>
              <a:rPr lang="en-US" altLang="ja-JP" sz="2800" dirty="0" smtClean="0">
                <a:sym typeface="Wingdings" panose="05000000000000000000" pitchFamily="2" charset="2"/>
              </a:rPr>
              <a:t></a:t>
            </a:r>
            <a:r>
              <a:rPr lang="en-US" altLang="ja-JP" sz="2800" dirty="0" smtClean="0"/>
              <a:t>EthD-1 </a:t>
            </a:r>
            <a:r>
              <a:rPr lang="en-US" altLang="ja-JP" sz="2800" dirty="0"/>
              <a:t>enters cells with damaged </a:t>
            </a:r>
            <a:r>
              <a:rPr lang="en-US" altLang="ja-JP" sz="2800" dirty="0" smtClean="0"/>
              <a:t>membranes and is excluded </a:t>
            </a:r>
            <a:r>
              <a:rPr lang="en-US" altLang="ja-JP" sz="2800" dirty="0"/>
              <a:t>by the intact plasma membrane of live cells.  </a:t>
            </a:r>
          </a:p>
        </p:txBody>
      </p:sp>
      <p:sp>
        <p:nvSpPr>
          <p:cNvPr id="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Cell detection kit</a:t>
            </a:r>
            <a:endParaRPr lang="ja-JP" altLang="en-US" sz="3600" u="sng" dirty="0">
              <a:solidFill>
                <a:srgbClr val="000066"/>
              </a:solidFill>
              <a:latin typeface="+mn-lt"/>
            </a:endParaRPr>
          </a:p>
        </p:txBody>
      </p:sp>
    </p:spTree>
    <p:extLst>
      <p:ext uri="{BB962C8B-B14F-4D97-AF65-F5344CB8AC3E}">
        <p14:creationId xmlns:p14="http://schemas.microsoft.com/office/powerpoint/2010/main" val="1725291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31</a:t>
            </a:fld>
            <a:endParaRPr kumimoji="1" lang="ja-JP" altLang="en-US" dirty="0"/>
          </a:p>
        </p:txBody>
      </p:sp>
      <p:sp>
        <p:nvSpPr>
          <p:cNvPr id="1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Cause of cell death </a:t>
            </a:r>
            <a:endParaRPr lang="ja-JP" altLang="en-US" sz="3600" u="sng" dirty="0">
              <a:solidFill>
                <a:srgbClr val="000066"/>
              </a:solidFill>
              <a:latin typeface="+mn-lt"/>
            </a:endParaRPr>
          </a:p>
        </p:txBody>
      </p:sp>
      <p:sp>
        <p:nvSpPr>
          <p:cNvPr id="14" name="テキスト ボックス 13"/>
          <p:cNvSpPr txBox="1"/>
          <p:nvPr/>
        </p:nvSpPr>
        <p:spPr>
          <a:xfrm>
            <a:off x="130641" y="903926"/>
            <a:ext cx="8664108"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400" dirty="0" smtClean="0">
                <a:sym typeface="Wingdings" panose="05000000000000000000" pitchFamily="2" charset="2"/>
              </a:rPr>
              <a:t>High gas flow rate at short distances caused cellular damage</a:t>
            </a:r>
          </a:p>
          <a:p>
            <a:pPr marL="342900" indent="-342900">
              <a:buFont typeface="Wingdings" panose="05000000000000000000" pitchFamily="2" charset="2"/>
              <a:buChar char="Ø"/>
            </a:pPr>
            <a:r>
              <a:rPr kumimoji="1" lang="en-US" altLang="ja-JP" sz="2400" dirty="0" smtClean="0">
                <a:sym typeface="Wingdings" panose="05000000000000000000" pitchFamily="2" charset="2"/>
              </a:rPr>
              <a:t>Quantification of spray impact was attempted: </a:t>
            </a:r>
            <a:endParaRPr kumimoji="1" lang="ja-JP" altLang="en-US" sz="2400" dirty="0"/>
          </a:p>
        </p:txBody>
      </p:sp>
      <mc:AlternateContent xmlns:mc="http://schemas.openxmlformats.org/markup-compatibility/2006" xmlns:a14="http://schemas.microsoft.com/office/drawing/2010/main">
        <mc:Choice Requires="a14">
          <p:sp>
            <p:nvSpPr>
              <p:cNvPr id="6" name="テキスト ボックス 5"/>
              <p:cNvSpPr txBox="1"/>
              <p:nvPr/>
            </p:nvSpPr>
            <p:spPr>
              <a:xfrm>
                <a:off x="1518500" y="2027016"/>
                <a:ext cx="6094297" cy="1051826"/>
              </a:xfrm>
              <a:prstGeom prst="rect">
                <a:avLst/>
              </a:prstGeom>
              <a:solidFill>
                <a:schemeClr val="accent4">
                  <a:lumMod val="20000"/>
                  <a:lumOff val="80000"/>
                </a:scheme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i="1" smtClean="0">
                              <a:latin typeface="Cambria Math" panose="02040503050406030204" pitchFamily="18" charset="0"/>
                            </a:rPr>
                          </m:ctrlPr>
                        </m:fPr>
                        <m:num>
                          <m:r>
                            <a:rPr kumimoji="1" lang="en-US" altLang="ja-JP" sz="3600" i="1" smtClean="0">
                              <a:latin typeface="Cambria Math" panose="02040503050406030204" pitchFamily="18" charset="0"/>
                            </a:rPr>
                            <m:t>𝑑</m:t>
                          </m:r>
                          <m:r>
                            <a:rPr kumimoji="1" lang="en-US" altLang="ja-JP" sz="3600" b="0" i="1" smtClean="0">
                              <a:latin typeface="Cambria Math" panose="02040503050406030204" pitchFamily="18" charset="0"/>
                            </a:rPr>
                            <m:t>𝑣</m:t>
                          </m:r>
                        </m:num>
                        <m:den>
                          <m:r>
                            <a:rPr kumimoji="1" lang="en-US" altLang="ja-JP" sz="3600" i="1" smtClean="0">
                              <a:latin typeface="Cambria Math" panose="02040503050406030204" pitchFamily="18" charset="0"/>
                            </a:rPr>
                            <m:t>𝑑</m:t>
                          </m:r>
                          <m:r>
                            <a:rPr kumimoji="1" lang="en-US" altLang="ja-JP" sz="3600" b="0" i="1" smtClean="0">
                              <a:latin typeface="Cambria Math" panose="02040503050406030204" pitchFamily="18" charset="0"/>
                            </a:rPr>
                            <m:t>𝑡</m:t>
                          </m:r>
                        </m:den>
                      </m:f>
                      <m:r>
                        <a:rPr kumimoji="1" lang="en-US" altLang="ja-JP" sz="360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sSub>
                            <m:sSubPr>
                              <m:ctrlPr>
                                <a:rPr kumimoji="1" lang="en-US" altLang="ja-JP" sz="3600" i="1" smtClean="0">
                                  <a:latin typeface="Cambria Math" panose="02040503050406030204" pitchFamily="18" charset="0"/>
                                </a:rPr>
                              </m:ctrlPr>
                            </m:sSubPr>
                            <m:e>
                              <m:r>
                                <a:rPr lang="el-GR" altLang="ja-JP" sz="3600" i="1">
                                  <a:latin typeface="Cambria Math" panose="02040503050406030204" pitchFamily="18" charset="0"/>
                                </a:rPr>
                                <m:t>𝜌</m:t>
                              </m:r>
                            </m:e>
                            <m:sub>
                              <m:r>
                                <a:rPr kumimoji="1" lang="en-US" altLang="ja-JP" sz="3600" b="0" i="1" smtClean="0">
                                  <a:latin typeface="Cambria Math" panose="02040503050406030204" pitchFamily="18" charset="0"/>
                                </a:rPr>
                                <m:t>𝑤𝑎𝑡𝑒𝑟</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lang="el-GR" altLang="ja-JP" sz="3600" i="1">
                                  <a:latin typeface="Cambria Math" panose="02040503050406030204" pitchFamily="18" charset="0"/>
                                </a:rPr>
                                <m:t>𝜌</m:t>
                              </m:r>
                            </m:e>
                            <m:sub>
                              <m:r>
                                <a:rPr kumimoji="1" lang="en-US" altLang="ja-JP" sz="3600" b="0" i="1" smtClean="0">
                                  <a:latin typeface="Cambria Math" panose="02040503050406030204" pitchFamily="18" charset="0"/>
                                </a:rPr>
                                <m:t>𝑎𝑖𝑟</m:t>
                              </m:r>
                            </m:sub>
                          </m:sSub>
                        </m:e>
                      </m:d>
                      <m:r>
                        <a:rPr kumimoji="1" lang="en-US" altLang="ja-JP" sz="3600" b="0" i="1" smtClean="0">
                          <a:latin typeface="Cambria Math" panose="02040503050406030204" pitchFamily="18" charset="0"/>
                        </a:rPr>
                        <m:t>𝑔</m:t>
                      </m:r>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18</m:t>
                          </m:r>
                          <m:r>
                            <a:rPr kumimoji="1" lang="ja-JP" altLang="en-US" sz="3600" b="0" i="1" smtClean="0">
                              <a:latin typeface="Cambria Math" panose="02040503050406030204" pitchFamily="18" charset="0"/>
                            </a:rPr>
                            <m:t>𝜇</m:t>
                          </m:r>
                          <m:r>
                            <a:rPr kumimoji="1" lang="en-US" altLang="ja-JP" sz="3600" b="0" i="1" smtClean="0">
                              <a:latin typeface="Cambria Math" panose="02040503050406030204" pitchFamily="18" charset="0"/>
                            </a:rPr>
                            <m:t>𝑣</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𝑑</m:t>
                              </m:r>
                            </m:e>
                            <m:sup>
                              <m:r>
                                <a:rPr kumimoji="1" lang="en-US" altLang="ja-JP" sz="3600" b="0" i="1" smtClean="0">
                                  <a:latin typeface="Cambria Math" panose="02040503050406030204" pitchFamily="18" charset="0"/>
                                </a:rPr>
                                <m:t>2</m:t>
                              </m:r>
                            </m:sup>
                          </m:sSup>
                        </m:den>
                      </m:f>
                    </m:oMath>
                  </m:oMathPara>
                </a14:m>
                <a:endParaRPr kumimoji="1" lang="ja-JP" altLang="en-US" sz="36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18500" y="2027016"/>
                <a:ext cx="6094297" cy="1051826"/>
              </a:xfrm>
              <a:prstGeom prst="rect">
                <a:avLst/>
              </a:prstGeom>
              <a:blipFill rotWithShape="0">
                <a:blip r:embed="rId3"/>
                <a:stretch>
                  <a:fillRect/>
                </a:stretch>
              </a:blipFill>
              <a:ln>
                <a:noFill/>
              </a:ln>
            </p:spPr>
            <p:txBody>
              <a:bodyPr/>
              <a:lstStyle/>
              <a:p>
                <a:r>
                  <a:rPr lang="ja-JP" altLang="en-US">
                    <a:noFill/>
                  </a:rPr>
                  <a:t> </a:t>
                </a:r>
              </a:p>
            </p:txBody>
          </p:sp>
        </mc:Fallback>
      </mc:AlternateContent>
      <p:sp>
        <p:nvSpPr>
          <p:cNvPr id="7" name="テキスト ボックス 6"/>
          <p:cNvSpPr txBox="1"/>
          <p:nvPr/>
        </p:nvSpPr>
        <p:spPr>
          <a:xfrm>
            <a:off x="336549" y="3681631"/>
            <a:ext cx="8458200" cy="2308324"/>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smtClean="0"/>
              <a:t>Velocity reached equilibrium very quickly </a:t>
            </a:r>
            <a:r>
              <a:rPr lang="en-US" altLang="ja-JP" sz="2400" dirty="0" smtClean="0">
                <a:sym typeface="Wingdings" panose="05000000000000000000" pitchFamily="2" charset="2"/>
              </a:rPr>
              <a:t> velocity is the same for droplets at all spray distances</a:t>
            </a:r>
            <a:endParaRPr lang="en-US" altLang="ja-JP" sz="2400" dirty="0" smtClean="0"/>
          </a:p>
          <a:p>
            <a:endParaRPr lang="en-US" altLang="ja-JP" sz="2400" dirty="0" smtClean="0"/>
          </a:p>
          <a:p>
            <a:pPr marL="285750" indent="-285750">
              <a:buFont typeface="Arial" panose="020B0604020202020204" pitchFamily="34" charset="0"/>
              <a:buChar char="•"/>
            </a:pPr>
            <a:r>
              <a:rPr kumimoji="1" lang="en-US" altLang="ja-JP" sz="2400" dirty="0" smtClean="0"/>
              <a:t>This assumes that air from the nozzle stops flowing once droplets are being delivered </a:t>
            </a:r>
            <a:r>
              <a:rPr lang="en-US" altLang="ja-JP" sz="2400" dirty="0" smtClean="0">
                <a:sym typeface="Wingdings" panose="05000000000000000000" pitchFamily="2" charset="2"/>
              </a:rPr>
              <a:t> However in reality, gas continues to flow through the nozzles throughout</a:t>
            </a:r>
            <a:endParaRPr kumimoji="1" lang="ja-JP" altLang="en-US" sz="2400" dirty="0"/>
          </a:p>
        </p:txBody>
      </p:sp>
    </p:spTree>
    <p:extLst>
      <p:ext uri="{BB962C8B-B14F-4D97-AF65-F5344CB8AC3E}">
        <p14:creationId xmlns:p14="http://schemas.microsoft.com/office/powerpoint/2010/main" val="3581730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32</a:t>
            </a:fld>
            <a:endParaRPr kumimoji="1" lang="ja-JP" altLang="en-US" dirty="0"/>
          </a:p>
        </p:txBody>
      </p:sp>
      <p:sp>
        <p:nvSpPr>
          <p:cNvPr id="1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Cause of cell death </a:t>
            </a:r>
            <a:endParaRPr lang="ja-JP" altLang="en-US" sz="3600" u="sng" dirty="0">
              <a:solidFill>
                <a:srgbClr val="000066"/>
              </a:solidFill>
              <a:latin typeface="+mn-lt"/>
            </a:endParaRPr>
          </a:p>
        </p:txBody>
      </p:sp>
      <p:sp>
        <p:nvSpPr>
          <p:cNvPr id="14" name="テキスト ボックス 13"/>
          <p:cNvSpPr txBox="1"/>
          <p:nvPr/>
        </p:nvSpPr>
        <p:spPr>
          <a:xfrm>
            <a:off x="115402" y="855766"/>
            <a:ext cx="8664108"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400" dirty="0" smtClean="0">
                <a:sym typeface="Wingdings" panose="05000000000000000000" pitchFamily="2" charset="2"/>
              </a:rPr>
              <a:t>High gas flow rate at short distances caused cellular damage</a:t>
            </a:r>
          </a:p>
          <a:p>
            <a:pPr marL="342900" indent="-342900">
              <a:buFont typeface="Wingdings" panose="05000000000000000000" pitchFamily="2" charset="2"/>
              <a:buChar char="Ø"/>
            </a:pPr>
            <a:r>
              <a:rPr kumimoji="1" lang="en-US" altLang="ja-JP" sz="2400" dirty="0" smtClean="0">
                <a:sym typeface="Wingdings" panose="05000000000000000000" pitchFamily="2" charset="2"/>
              </a:rPr>
              <a:t>Droplet size as a factor in causing cellular damage</a:t>
            </a:r>
            <a:endParaRPr kumimoji="1" lang="ja-JP" altLang="en-US" sz="2400" dirty="0"/>
          </a:p>
        </p:txBody>
      </p:sp>
      <p:pic>
        <p:nvPicPr>
          <p:cNvPr id="8" name="Picture 31" descr="55.PNG"/>
          <p:cNvPicPr/>
          <p:nvPr/>
        </p:nvPicPr>
        <p:blipFill>
          <a:blip r:embed="rId3" cstate="print">
            <a:extLst>
              <a:ext uri="{28A0092B-C50C-407E-A947-70E740481C1C}">
                <a14:useLocalDpi xmlns:a14="http://schemas.microsoft.com/office/drawing/2010/main" val="0"/>
              </a:ext>
            </a:extLst>
          </a:blip>
          <a:srcRect t="5322"/>
          <a:stretch>
            <a:fillRect/>
          </a:stretch>
        </p:blipFill>
        <p:spPr bwMode="auto">
          <a:xfrm>
            <a:off x="1029101" y="1782300"/>
            <a:ext cx="5767939" cy="4430443"/>
          </a:xfrm>
          <a:prstGeom prst="rect">
            <a:avLst/>
          </a:prstGeom>
          <a:noFill/>
          <a:ln>
            <a:noFill/>
          </a:ln>
          <a:extLst/>
        </p:spPr>
      </p:pic>
      <p:sp>
        <p:nvSpPr>
          <p:cNvPr id="2" name="円/楕円 1"/>
          <p:cNvSpPr/>
          <p:nvPr/>
        </p:nvSpPr>
        <p:spPr>
          <a:xfrm>
            <a:off x="4937760" y="4784280"/>
            <a:ext cx="1737360" cy="1524000"/>
          </a:xfrm>
          <a:prstGeom prst="ellipse">
            <a:avLst/>
          </a:prstGeom>
          <a:noFill/>
          <a:ln w="76200">
            <a:solidFill>
              <a:srgbClr val="FA0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6797040" y="4526280"/>
            <a:ext cx="2179320" cy="830997"/>
          </a:xfrm>
          <a:prstGeom prst="rect">
            <a:avLst/>
          </a:prstGeom>
          <a:noFill/>
        </p:spPr>
        <p:txBody>
          <a:bodyPr wrap="square" rtlCol="0">
            <a:spAutoFit/>
          </a:bodyPr>
          <a:lstStyle/>
          <a:p>
            <a:r>
              <a:rPr kumimoji="1" lang="en-US" altLang="ja-JP" sz="2400" dirty="0" smtClean="0"/>
              <a:t>Approximately the same size</a:t>
            </a:r>
            <a:endParaRPr kumimoji="1" lang="ja-JP" altLang="en-US" sz="2400" dirty="0"/>
          </a:p>
        </p:txBody>
      </p:sp>
    </p:spTree>
    <p:extLst>
      <p:ext uri="{BB962C8B-B14F-4D97-AF65-F5344CB8AC3E}">
        <p14:creationId xmlns:p14="http://schemas.microsoft.com/office/powerpoint/2010/main" val="1551231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33</a:t>
            </a:fld>
            <a:endParaRPr kumimoji="1" lang="ja-JP" altLang="en-US" dirty="0"/>
          </a:p>
        </p:txBody>
      </p:sp>
      <p:sp>
        <p:nvSpPr>
          <p:cNvPr id="1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Cause of cell death </a:t>
            </a:r>
            <a:endParaRPr lang="ja-JP" altLang="en-US" sz="3600" u="sng" dirty="0">
              <a:solidFill>
                <a:srgbClr val="000066"/>
              </a:solidFill>
              <a:latin typeface="+mn-lt"/>
            </a:endParaRPr>
          </a:p>
        </p:txBody>
      </p:sp>
      <p:sp>
        <p:nvSpPr>
          <p:cNvPr id="5" name="テキスト ボックス 4"/>
          <p:cNvSpPr txBox="1"/>
          <p:nvPr/>
        </p:nvSpPr>
        <p:spPr>
          <a:xfrm>
            <a:off x="852170" y="6010773"/>
            <a:ext cx="7975600" cy="830997"/>
          </a:xfrm>
          <a:prstGeom prst="rect">
            <a:avLst/>
          </a:prstGeom>
          <a:noFill/>
        </p:spPr>
        <p:txBody>
          <a:bodyPr wrap="square" rtlCol="0">
            <a:spAutoFit/>
          </a:bodyPr>
          <a:lstStyle/>
          <a:p>
            <a:r>
              <a:rPr kumimoji="1" lang="en-US" altLang="ja-JP" sz="2400" dirty="0" smtClean="0"/>
              <a:t>Smaller droplet sizes corresponds to lower cell viability </a:t>
            </a:r>
            <a:r>
              <a:rPr kumimoji="1" lang="en-US" altLang="ja-JP" sz="2400" dirty="0" smtClean="0">
                <a:sym typeface="Wingdings" panose="05000000000000000000" pitchFamily="2" charset="2"/>
              </a:rPr>
              <a:t> </a:t>
            </a:r>
            <a:r>
              <a:rPr kumimoji="1" lang="en-US" altLang="ja-JP" sz="2400" b="1" dirty="0" smtClean="0">
                <a:solidFill>
                  <a:srgbClr val="FF0000"/>
                </a:solidFill>
                <a:sym typeface="Wingdings" panose="05000000000000000000" pitchFamily="2" charset="2"/>
              </a:rPr>
              <a:t>impact of spray </a:t>
            </a:r>
            <a:r>
              <a:rPr kumimoji="1" lang="en-US" altLang="ja-JP" sz="2400" dirty="0" smtClean="0">
                <a:sym typeface="Wingdings" panose="05000000000000000000" pitchFamily="2" charset="2"/>
              </a:rPr>
              <a:t>affects cell viability</a:t>
            </a:r>
            <a:endParaRPr kumimoji="1" lang="ja-JP" altLang="en-US" sz="2400"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498" y="956797"/>
            <a:ext cx="5980303" cy="5108460"/>
          </a:xfrm>
          <a:prstGeom prst="rect">
            <a:avLst/>
          </a:prstGeom>
        </p:spPr>
      </p:pic>
      <p:sp>
        <p:nvSpPr>
          <p:cNvPr id="14" name="テキスト ボックス 13"/>
          <p:cNvSpPr txBox="1"/>
          <p:nvPr/>
        </p:nvSpPr>
        <p:spPr>
          <a:xfrm>
            <a:off x="170139" y="603866"/>
            <a:ext cx="4435008"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400" dirty="0" smtClean="0">
                <a:sym typeface="Wingdings" panose="05000000000000000000" pitchFamily="2" charset="2"/>
              </a:rPr>
              <a:t>Cell viability – droplet sizes</a:t>
            </a:r>
            <a:endParaRPr kumimoji="1" lang="ja-JP" altLang="en-US" sz="2400" dirty="0"/>
          </a:p>
        </p:txBody>
      </p:sp>
    </p:spTree>
    <p:extLst>
      <p:ext uri="{BB962C8B-B14F-4D97-AF65-F5344CB8AC3E}">
        <p14:creationId xmlns:p14="http://schemas.microsoft.com/office/powerpoint/2010/main" val="2724298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34</a:t>
            </a:fld>
            <a:endParaRPr kumimoji="1" lang="ja-JP" altLang="en-US" dirty="0"/>
          </a:p>
        </p:txBody>
      </p:sp>
      <p:sp>
        <p:nvSpPr>
          <p:cNvPr id="1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Types of cell death</a:t>
            </a:r>
            <a:endParaRPr lang="ja-JP" altLang="en-US" sz="3600" u="sng" dirty="0">
              <a:solidFill>
                <a:srgbClr val="000066"/>
              </a:solidFill>
              <a:latin typeface="+mn-lt"/>
            </a:endParaRPr>
          </a:p>
        </p:txBody>
      </p:sp>
      <p:pic>
        <p:nvPicPr>
          <p:cNvPr id="1026" name="Picture 2" descr="http://www.cureffi.org/wp-content/uploads/2013/04/Structural_changes_of_cells_undergoing_necrosis_or_apoptosi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49" y="643017"/>
            <a:ext cx="6005166" cy="571920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653561" y="6177557"/>
            <a:ext cx="2378451" cy="369332"/>
          </a:xfrm>
          <a:prstGeom prst="rect">
            <a:avLst/>
          </a:prstGeom>
          <a:noFill/>
        </p:spPr>
        <p:txBody>
          <a:bodyPr wrap="square" rtlCol="0">
            <a:spAutoFit/>
          </a:bodyPr>
          <a:lstStyle/>
          <a:p>
            <a:r>
              <a:rPr kumimoji="1" lang="en-US" altLang="ja-JP" b="1" dirty="0" smtClean="0">
                <a:solidFill>
                  <a:srgbClr val="FF0000"/>
                </a:solidFill>
              </a:rPr>
              <a:t>Unplanned cell death</a:t>
            </a:r>
            <a:endParaRPr kumimoji="1" lang="ja-JP" altLang="en-US" b="1" dirty="0">
              <a:solidFill>
                <a:srgbClr val="FF0000"/>
              </a:solidFill>
            </a:endParaRPr>
          </a:p>
        </p:txBody>
      </p:sp>
      <p:sp>
        <p:nvSpPr>
          <p:cNvPr id="8" name="テキスト ボックス 7"/>
          <p:cNvSpPr txBox="1"/>
          <p:nvPr/>
        </p:nvSpPr>
        <p:spPr>
          <a:xfrm>
            <a:off x="138224" y="6546889"/>
            <a:ext cx="6281615" cy="276999"/>
          </a:xfrm>
          <a:prstGeom prst="rect">
            <a:avLst/>
          </a:prstGeom>
          <a:noFill/>
        </p:spPr>
        <p:txBody>
          <a:bodyPr wrap="square" rtlCol="0">
            <a:spAutoFit/>
          </a:bodyPr>
          <a:lstStyle/>
          <a:p>
            <a:r>
              <a:rPr lang="en-US" altLang="ja-JP" sz="1200" dirty="0"/>
              <a:t>http://www.aleralabs.com/Latest/cell-death-assays-for-drug-discovery-part-1.html</a:t>
            </a:r>
            <a:endParaRPr kumimoji="1" lang="ja-JP" altLang="en-US" sz="1200" dirty="0"/>
          </a:p>
        </p:txBody>
      </p:sp>
      <p:sp>
        <p:nvSpPr>
          <p:cNvPr id="9" name="テキスト ボックス 8"/>
          <p:cNvSpPr txBox="1"/>
          <p:nvPr/>
        </p:nvSpPr>
        <p:spPr>
          <a:xfrm>
            <a:off x="3321161" y="6177557"/>
            <a:ext cx="2564250" cy="369332"/>
          </a:xfrm>
          <a:prstGeom prst="rect">
            <a:avLst/>
          </a:prstGeom>
          <a:noFill/>
        </p:spPr>
        <p:txBody>
          <a:bodyPr wrap="square" rtlCol="0">
            <a:spAutoFit/>
          </a:bodyPr>
          <a:lstStyle/>
          <a:p>
            <a:r>
              <a:rPr kumimoji="1" lang="en-US" altLang="ja-JP" b="1" dirty="0" smtClean="0">
                <a:solidFill>
                  <a:srgbClr val="FF0000"/>
                </a:solidFill>
              </a:rPr>
              <a:t>Programmed cell death</a:t>
            </a:r>
            <a:endParaRPr kumimoji="1" lang="ja-JP" altLang="en-US" b="1" dirty="0">
              <a:solidFill>
                <a:srgbClr val="FF0000"/>
              </a:solidFill>
            </a:endParaRPr>
          </a:p>
        </p:txBody>
      </p:sp>
      <p:sp>
        <p:nvSpPr>
          <p:cNvPr id="3" name="テキスト ボックス 2"/>
          <p:cNvSpPr txBox="1"/>
          <p:nvPr/>
        </p:nvSpPr>
        <p:spPr>
          <a:xfrm>
            <a:off x="6281615" y="1461937"/>
            <a:ext cx="2679505" cy="3970318"/>
          </a:xfrm>
          <a:prstGeom prst="rect">
            <a:avLst/>
          </a:prstGeom>
          <a:noFill/>
        </p:spPr>
        <p:txBody>
          <a:bodyPr wrap="square" rtlCol="0">
            <a:spAutoFit/>
          </a:bodyPr>
          <a:lstStyle/>
          <a:p>
            <a:r>
              <a:rPr lang="en-US" altLang="ja-JP" b="1" dirty="0"/>
              <a:t>Apoptotic/Necrotic Cells Detection Kit</a:t>
            </a:r>
          </a:p>
          <a:p>
            <a:endParaRPr kumimoji="1" lang="en-US" altLang="ja-JP" dirty="0" smtClean="0"/>
          </a:p>
          <a:p>
            <a:pPr marL="285750" indent="-285750">
              <a:buFont typeface="Arial" panose="020B0604020202020204" pitchFamily="34" charset="0"/>
              <a:buChar char="•"/>
            </a:pPr>
            <a:r>
              <a:rPr lang="en-US" altLang="ja-JP" dirty="0"/>
              <a:t>FITC-</a:t>
            </a:r>
            <a:r>
              <a:rPr lang="en-US" altLang="ja-JP" dirty="0" err="1"/>
              <a:t>Annexin</a:t>
            </a:r>
            <a:r>
              <a:rPr lang="en-US" altLang="ja-JP" dirty="0"/>
              <a:t> </a:t>
            </a:r>
            <a:r>
              <a:rPr lang="en-US" altLang="ja-JP" dirty="0" smtClean="0"/>
              <a:t>V: binds to </a:t>
            </a:r>
            <a:r>
              <a:rPr lang="en-US" altLang="ja-JP" dirty="0"/>
              <a:t>Phosphatidylserine (PS</a:t>
            </a:r>
            <a:r>
              <a:rPr lang="en-US" altLang="ja-JP" dirty="0" smtClean="0"/>
              <a:t>) on outer membrane of apoptotic cells</a:t>
            </a:r>
          </a:p>
          <a:p>
            <a:endParaRPr lang="en-US" altLang="ja-JP" dirty="0" smtClean="0"/>
          </a:p>
          <a:p>
            <a:pPr marL="285750" indent="-285750">
              <a:buFont typeface="Arial" panose="020B0604020202020204" pitchFamily="34" charset="0"/>
              <a:buChar char="•"/>
            </a:pPr>
            <a:r>
              <a:rPr lang="en-US" altLang="ja-JP" dirty="0"/>
              <a:t>Ethidium Homodimer </a:t>
            </a:r>
            <a:r>
              <a:rPr lang="en-US" altLang="ja-JP" dirty="0" smtClean="0"/>
              <a:t>III:</a:t>
            </a:r>
          </a:p>
          <a:p>
            <a:r>
              <a:rPr lang="en-US" altLang="ja-JP" dirty="0"/>
              <a:t>nucleic acid </a:t>
            </a:r>
            <a:r>
              <a:rPr lang="en-US" altLang="ja-JP" dirty="0" smtClean="0"/>
              <a:t>probe and </a:t>
            </a:r>
            <a:r>
              <a:rPr lang="en-US" altLang="ja-JP" dirty="0" err="1" smtClean="0"/>
              <a:t>impermeant</a:t>
            </a:r>
            <a:r>
              <a:rPr lang="en-US" altLang="ja-JP" dirty="0" smtClean="0"/>
              <a:t> to </a:t>
            </a:r>
            <a:r>
              <a:rPr lang="en-US" altLang="ja-JP" dirty="0"/>
              <a:t>live or apoptotic cells</a:t>
            </a:r>
            <a:endParaRPr kumimoji="1" lang="ja-JP" altLang="en-US" dirty="0"/>
          </a:p>
        </p:txBody>
      </p:sp>
    </p:spTree>
    <p:extLst>
      <p:ext uri="{BB962C8B-B14F-4D97-AF65-F5344CB8AC3E}">
        <p14:creationId xmlns:p14="http://schemas.microsoft.com/office/powerpoint/2010/main" val="3757568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35</a:t>
            </a:fld>
            <a:endParaRPr kumimoji="1" lang="ja-JP" altLang="en-US" dirty="0"/>
          </a:p>
        </p:txBody>
      </p:sp>
      <p:sp>
        <p:nvSpPr>
          <p:cNvPr id="11" name="テキスト ボックス 10"/>
          <p:cNvSpPr txBox="1"/>
          <p:nvPr/>
        </p:nvSpPr>
        <p:spPr>
          <a:xfrm>
            <a:off x="1180006" y="5699718"/>
            <a:ext cx="7125794" cy="430887"/>
          </a:xfrm>
          <a:prstGeom prst="rect">
            <a:avLst/>
          </a:prstGeom>
          <a:noFill/>
          <a:ln w="28575">
            <a:solidFill>
              <a:srgbClr val="FF0000"/>
            </a:solidFill>
          </a:ln>
        </p:spPr>
        <p:txBody>
          <a:bodyPr wrap="square" rtlCol="0">
            <a:spAutoFit/>
          </a:bodyPr>
          <a:lstStyle/>
          <a:p>
            <a:r>
              <a:rPr lang="en-US" altLang="ja-JP" sz="2200" b="1" dirty="0" smtClean="0">
                <a:sym typeface="Wingdings" panose="05000000000000000000" pitchFamily="2" charset="2"/>
              </a:rPr>
              <a:t>No significant difference observed between any condition</a:t>
            </a:r>
            <a:endParaRPr lang="en-US" altLang="ja-JP" sz="2200" b="1" dirty="0" smtClean="0"/>
          </a:p>
        </p:txBody>
      </p:sp>
      <p:sp>
        <p:nvSpPr>
          <p:cNvPr id="1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vivo </a:t>
            </a:r>
            <a:r>
              <a:rPr lang="en-US" altLang="ja-JP" sz="3600" u="sng" dirty="0" smtClean="0">
                <a:latin typeface="+mn-lt"/>
              </a:rPr>
              <a:t>analysis</a:t>
            </a:r>
            <a:endParaRPr lang="ja-JP" altLang="en-US" sz="3600" u="sng" dirty="0">
              <a:solidFill>
                <a:srgbClr val="000066"/>
              </a:solidFill>
              <a:latin typeface="+mn-lt"/>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650" y="1914250"/>
            <a:ext cx="4190809" cy="3493743"/>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592" y="1558548"/>
            <a:ext cx="4077794" cy="3926558"/>
          </a:xfrm>
          <a:prstGeom prst="rect">
            <a:avLst/>
          </a:prstGeom>
        </p:spPr>
      </p:pic>
      <p:sp>
        <p:nvSpPr>
          <p:cNvPr id="9" name="テキスト ボックス 8"/>
          <p:cNvSpPr txBox="1"/>
          <p:nvPr/>
        </p:nvSpPr>
        <p:spPr>
          <a:xfrm>
            <a:off x="280592" y="724652"/>
            <a:ext cx="3694880" cy="707886"/>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000" b="1" dirty="0" smtClean="0"/>
              <a:t>Adhesion grade </a:t>
            </a:r>
            <a:r>
              <a:rPr lang="en-US" altLang="ja-JP" sz="2000" dirty="0" smtClean="0"/>
              <a:t>between</a:t>
            </a:r>
          </a:p>
          <a:p>
            <a:r>
              <a:rPr lang="en-US" altLang="ja-JP" sz="2000" dirty="0" smtClean="0"/>
              <a:t> </a:t>
            </a:r>
            <a:r>
              <a:rPr lang="ja-JP" altLang="en-US" sz="2000" b="1" dirty="0" smtClean="0"/>
              <a:t>離断面と大網</a:t>
            </a:r>
            <a:endParaRPr lang="en-US" altLang="ja-JP" sz="2000" b="1" dirty="0" smtClean="0"/>
          </a:p>
        </p:txBody>
      </p:sp>
      <p:sp>
        <p:nvSpPr>
          <p:cNvPr id="12" name="テキスト ボックス 11"/>
          <p:cNvSpPr txBox="1"/>
          <p:nvPr/>
        </p:nvSpPr>
        <p:spPr>
          <a:xfrm>
            <a:off x="3538689" y="200779"/>
            <a:ext cx="5414811" cy="1323439"/>
          </a:xfrm>
          <a:prstGeom prst="rect">
            <a:avLst/>
          </a:prstGeom>
          <a:solidFill>
            <a:schemeClr val="accent6">
              <a:lumMod val="60000"/>
              <a:lumOff val="40000"/>
            </a:schemeClr>
          </a:solidFill>
          <a:ln w="57150">
            <a:solidFill>
              <a:schemeClr val="accent6">
                <a:lumMod val="60000"/>
                <a:lumOff val="40000"/>
              </a:schemeClr>
            </a:solidFill>
          </a:ln>
        </p:spPr>
        <p:txBody>
          <a:bodyPr wrap="square" rtlCol="0">
            <a:spAutoFit/>
          </a:bodyPr>
          <a:lstStyle/>
          <a:p>
            <a:r>
              <a:rPr lang="en-US" altLang="ja-JP" sz="2000" b="1" dirty="0" smtClean="0"/>
              <a:t>Grade 0: No adhesion</a:t>
            </a:r>
          </a:p>
          <a:p>
            <a:r>
              <a:rPr kumimoji="1" lang="en-US" altLang="ja-JP" sz="2000" b="1" dirty="0" smtClean="0"/>
              <a:t>Grade 1: </a:t>
            </a:r>
            <a:r>
              <a:rPr lang="en-US" altLang="ja-JP" sz="2000" b="1" dirty="0"/>
              <a:t>S</a:t>
            </a:r>
            <a:r>
              <a:rPr lang="en-US" altLang="ja-JP" sz="2000" b="1" dirty="0" smtClean="0"/>
              <a:t>pontaneously </a:t>
            </a:r>
            <a:r>
              <a:rPr lang="en-US" altLang="ja-JP" sz="2000" b="1" dirty="0"/>
              <a:t>separating </a:t>
            </a:r>
            <a:r>
              <a:rPr lang="en-US" altLang="ja-JP" sz="2000" b="1" dirty="0" smtClean="0"/>
              <a:t>adhesion</a:t>
            </a:r>
          </a:p>
          <a:p>
            <a:r>
              <a:rPr lang="en-US" altLang="ja-JP" sz="2000" b="1" dirty="0" smtClean="0"/>
              <a:t>Grade 2</a:t>
            </a:r>
            <a:r>
              <a:rPr lang="en-US" altLang="ja-JP" sz="2000" b="1" dirty="0"/>
              <a:t>: </a:t>
            </a:r>
            <a:r>
              <a:rPr lang="en-US" altLang="ja-JP" sz="2000" b="1" dirty="0" smtClean="0"/>
              <a:t>Adhesions separated by blunt </a:t>
            </a:r>
            <a:r>
              <a:rPr lang="en-US" altLang="ja-JP" sz="2000" b="1" dirty="0"/>
              <a:t>dissection</a:t>
            </a:r>
            <a:endParaRPr lang="en-US" altLang="ja-JP" sz="2000" b="1" dirty="0" smtClean="0"/>
          </a:p>
          <a:p>
            <a:r>
              <a:rPr kumimoji="1" lang="en-US" altLang="ja-JP" sz="2000" b="1" dirty="0" smtClean="0"/>
              <a:t>Grade 3: Adhesions separated by sharp dissection </a:t>
            </a:r>
          </a:p>
        </p:txBody>
      </p:sp>
    </p:spTree>
    <p:extLst>
      <p:ext uri="{BB962C8B-B14F-4D97-AF65-F5344CB8AC3E}">
        <p14:creationId xmlns:p14="http://schemas.microsoft.com/office/powerpoint/2010/main" val="181334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36</a:t>
            </a:fld>
            <a:endParaRPr kumimoji="1" lang="ja-JP" altLang="en-US" dirty="0"/>
          </a:p>
        </p:txBody>
      </p:sp>
      <p:sp>
        <p:nvSpPr>
          <p:cNvPr id="11" name="テキスト ボックス 10"/>
          <p:cNvSpPr txBox="1"/>
          <p:nvPr/>
        </p:nvSpPr>
        <p:spPr>
          <a:xfrm>
            <a:off x="1169541" y="6141364"/>
            <a:ext cx="6712497" cy="430887"/>
          </a:xfrm>
          <a:prstGeom prst="rect">
            <a:avLst/>
          </a:prstGeom>
          <a:noFill/>
          <a:ln w="28575">
            <a:solidFill>
              <a:srgbClr val="FF0000"/>
            </a:solidFill>
          </a:ln>
        </p:spPr>
        <p:txBody>
          <a:bodyPr wrap="square" rtlCol="0">
            <a:spAutoFit/>
          </a:bodyPr>
          <a:lstStyle/>
          <a:p>
            <a:r>
              <a:rPr lang="en-US" altLang="ja-JP" sz="2200" b="1" dirty="0" smtClean="0"/>
              <a:t>No adhesion observed when </a:t>
            </a:r>
            <a:r>
              <a:rPr lang="en-US" altLang="ja-JP" sz="2200" b="1" dirty="0" err="1" smtClean="0"/>
              <a:t>Alg</a:t>
            </a:r>
            <a:r>
              <a:rPr lang="en-US" altLang="ja-JP" sz="2200" b="1" dirty="0" smtClean="0"/>
              <a:t>-CMC layer was applied</a:t>
            </a:r>
          </a:p>
        </p:txBody>
      </p:sp>
      <p:sp>
        <p:nvSpPr>
          <p:cNvPr id="1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vivo </a:t>
            </a:r>
            <a:r>
              <a:rPr lang="en-US" altLang="ja-JP" sz="3600" u="sng" dirty="0" smtClean="0">
                <a:latin typeface="+mn-lt"/>
              </a:rPr>
              <a:t>analysis</a:t>
            </a:r>
            <a:endParaRPr lang="ja-JP" altLang="en-US" sz="3600" u="sng" dirty="0">
              <a:solidFill>
                <a:srgbClr val="000066"/>
              </a:solidFill>
              <a:latin typeface="+mn-lt"/>
            </a:endParaRPr>
          </a:p>
        </p:txBody>
      </p:sp>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b="5673"/>
          <a:stretch/>
        </p:blipFill>
        <p:spPr>
          <a:xfrm>
            <a:off x="1421853" y="1048180"/>
            <a:ext cx="5664747" cy="4943520"/>
          </a:xfrm>
          <a:prstGeom prst="rect">
            <a:avLst/>
          </a:prstGeom>
        </p:spPr>
      </p:pic>
      <p:sp>
        <p:nvSpPr>
          <p:cNvPr id="12" name="テキスト ボックス 11"/>
          <p:cNvSpPr txBox="1"/>
          <p:nvPr/>
        </p:nvSpPr>
        <p:spPr>
          <a:xfrm>
            <a:off x="-46210" y="639807"/>
            <a:ext cx="9144000"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400" b="1" dirty="0" smtClean="0"/>
              <a:t>Adhesion extent </a:t>
            </a:r>
            <a:r>
              <a:rPr lang="en-US" altLang="ja-JP" sz="2400" dirty="0" smtClean="0"/>
              <a:t>at </a:t>
            </a:r>
            <a:r>
              <a:rPr lang="ja-JP" altLang="en-US" sz="2400" b="1" dirty="0" smtClean="0"/>
              <a:t>非離断面</a:t>
            </a:r>
            <a:endParaRPr lang="en-US" altLang="ja-JP" sz="2400" b="1" dirty="0" smtClean="0"/>
          </a:p>
        </p:txBody>
      </p:sp>
    </p:spTree>
    <p:extLst>
      <p:ext uri="{BB962C8B-B14F-4D97-AF65-F5344CB8AC3E}">
        <p14:creationId xmlns:p14="http://schemas.microsoft.com/office/powerpoint/2010/main" val="778402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37</a:t>
            </a:fld>
            <a:endParaRPr kumimoji="1" lang="ja-JP" altLang="en-US" dirty="0"/>
          </a:p>
        </p:txBody>
      </p:sp>
      <p:sp>
        <p:nvSpPr>
          <p:cNvPr id="11" name="テキスト ボックス 10"/>
          <p:cNvSpPr txBox="1"/>
          <p:nvPr/>
        </p:nvSpPr>
        <p:spPr>
          <a:xfrm>
            <a:off x="1552301" y="6061988"/>
            <a:ext cx="6712497" cy="430887"/>
          </a:xfrm>
          <a:prstGeom prst="rect">
            <a:avLst/>
          </a:prstGeom>
          <a:noFill/>
          <a:ln w="28575">
            <a:solidFill>
              <a:srgbClr val="FF0000"/>
            </a:solidFill>
          </a:ln>
        </p:spPr>
        <p:txBody>
          <a:bodyPr wrap="square" rtlCol="0">
            <a:spAutoFit/>
          </a:bodyPr>
          <a:lstStyle/>
          <a:p>
            <a:r>
              <a:rPr lang="en-US" altLang="ja-JP" sz="2200" b="1" dirty="0" smtClean="0"/>
              <a:t>Spray application of materials reduced adhesion grade </a:t>
            </a:r>
          </a:p>
        </p:txBody>
      </p:sp>
      <p:sp>
        <p:nvSpPr>
          <p:cNvPr id="18" name="タイトル 1"/>
          <p:cNvSpPr txBox="1">
            <a:spLocks/>
          </p:cNvSpPr>
          <p:nvPr/>
        </p:nvSpPr>
        <p:spPr>
          <a:xfrm>
            <a:off x="-12700" y="12194"/>
            <a:ext cx="9156700"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vivo </a:t>
            </a:r>
            <a:r>
              <a:rPr lang="en-US" altLang="ja-JP" sz="3600" u="sng" dirty="0" smtClean="0">
                <a:latin typeface="+mn-lt"/>
              </a:rPr>
              <a:t>analysis</a:t>
            </a:r>
            <a:endParaRPr lang="ja-JP" altLang="en-US" sz="3600" u="sng" dirty="0">
              <a:solidFill>
                <a:srgbClr val="000066"/>
              </a:solidFill>
              <a:latin typeface="+mn-lt"/>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756" y="2083584"/>
            <a:ext cx="4478794" cy="3558803"/>
          </a:xfrm>
          <a:prstGeom prst="rect">
            <a:avLst/>
          </a:prstGeom>
        </p:spPr>
      </p:pic>
      <p:sp>
        <p:nvSpPr>
          <p:cNvPr id="12" name="テキスト ボックス 11"/>
          <p:cNvSpPr txBox="1"/>
          <p:nvPr/>
        </p:nvSpPr>
        <p:spPr>
          <a:xfrm>
            <a:off x="220490" y="697398"/>
            <a:ext cx="3147483"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ja-JP" sz="2400" b="1" dirty="0" smtClean="0"/>
              <a:t>Adhesion grade </a:t>
            </a:r>
            <a:r>
              <a:rPr lang="en-US" altLang="ja-JP" sz="2400" dirty="0" smtClean="0"/>
              <a:t>at </a:t>
            </a:r>
            <a:r>
              <a:rPr lang="ja-JP" altLang="en-US" sz="2400" b="1" dirty="0" smtClean="0"/>
              <a:t>非離断面</a:t>
            </a:r>
            <a:endParaRPr lang="en-US" altLang="ja-JP" sz="2400" b="1" dirty="0" smtClean="0"/>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23" y="1702875"/>
            <a:ext cx="4370557" cy="3993988"/>
          </a:xfrm>
          <a:prstGeom prst="rect">
            <a:avLst/>
          </a:prstGeom>
        </p:spPr>
      </p:pic>
      <p:sp>
        <p:nvSpPr>
          <p:cNvPr id="10" name="テキスト ボックス 9"/>
          <p:cNvSpPr txBox="1"/>
          <p:nvPr/>
        </p:nvSpPr>
        <p:spPr>
          <a:xfrm>
            <a:off x="3367973" y="185717"/>
            <a:ext cx="5509327" cy="1323439"/>
          </a:xfrm>
          <a:prstGeom prst="rect">
            <a:avLst/>
          </a:prstGeom>
          <a:solidFill>
            <a:schemeClr val="accent6">
              <a:lumMod val="60000"/>
              <a:lumOff val="40000"/>
            </a:schemeClr>
          </a:solidFill>
          <a:ln w="57150">
            <a:solidFill>
              <a:schemeClr val="accent6">
                <a:lumMod val="60000"/>
                <a:lumOff val="40000"/>
              </a:schemeClr>
            </a:solidFill>
          </a:ln>
        </p:spPr>
        <p:txBody>
          <a:bodyPr wrap="square" rtlCol="0">
            <a:spAutoFit/>
          </a:bodyPr>
          <a:lstStyle/>
          <a:p>
            <a:r>
              <a:rPr lang="en-US" altLang="ja-JP" sz="2000" b="1" dirty="0" smtClean="0"/>
              <a:t>Grade 0: No adhesion</a:t>
            </a:r>
          </a:p>
          <a:p>
            <a:r>
              <a:rPr kumimoji="1" lang="en-US" altLang="ja-JP" sz="2000" b="1" dirty="0" smtClean="0"/>
              <a:t>Grade 1: </a:t>
            </a:r>
            <a:r>
              <a:rPr lang="en-US" altLang="ja-JP" sz="2000" b="1" dirty="0"/>
              <a:t>S</a:t>
            </a:r>
            <a:r>
              <a:rPr lang="en-US" altLang="ja-JP" sz="2000" b="1" dirty="0" smtClean="0"/>
              <a:t>pontaneously </a:t>
            </a:r>
            <a:r>
              <a:rPr lang="en-US" altLang="ja-JP" sz="2000" b="1" dirty="0"/>
              <a:t>separating </a:t>
            </a:r>
            <a:r>
              <a:rPr lang="en-US" altLang="ja-JP" sz="2000" b="1" dirty="0" smtClean="0"/>
              <a:t>adhesion</a:t>
            </a:r>
          </a:p>
          <a:p>
            <a:r>
              <a:rPr lang="en-US" altLang="ja-JP" sz="2000" b="1" dirty="0" smtClean="0"/>
              <a:t>Grade 2</a:t>
            </a:r>
            <a:r>
              <a:rPr lang="en-US" altLang="ja-JP" sz="2000" b="1" dirty="0"/>
              <a:t>: </a:t>
            </a:r>
            <a:r>
              <a:rPr lang="en-US" altLang="ja-JP" sz="2000" b="1" dirty="0" smtClean="0"/>
              <a:t>Adhesions separated by blunt </a:t>
            </a:r>
            <a:r>
              <a:rPr lang="en-US" altLang="ja-JP" sz="2000" b="1" dirty="0"/>
              <a:t>dissection</a:t>
            </a:r>
            <a:endParaRPr lang="en-US" altLang="ja-JP" sz="2000" b="1" dirty="0" smtClean="0"/>
          </a:p>
          <a:p>
            <a:r>
              <a:rPr kumimoji="1" lang="en-US" altLang="ja-JP" sz="2000" b="1" dirty="0" smtClean="0"/>
              <a:t>Grade 3: Adhesions separated by sharp dissection </a:t>
            </a:r>
          </a:p>
        </p:txBody>
      </p:sp>
    </p:spTree>
    <p:extLst>
      <p:ext uri="{BB962C8B-B14F-4D97-AF65-F5344CB8AC3E}">
        <p14:creationId xmlns:p14="http://schemas.microsoft.com/office/powerpoint/2010/main" val="1438427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146218" y="3328087"/>
            <a:ext cx="8858169" cy="2487648"/>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2832407" y="3186761"/>
            <a:ext cx="3485789" cy="412421"/>
          </a:xfrm>
          <a:prstGeom prst="rect">
            <a:avLst/>
          </a:prstGeom>
          <a:solidFill>
            <a:schemeClr val="accent5">
              <a:lumMod val="20000"/>
              <a:lumOff val="80000"/>
            </a:schemeClr>
          </a:solidFill>
          <a:ln w="28575">
            <a:noFill/>
          </a:ln>
        </p:spPr>
        <p:txBody>
          <a:bodyPr wrap="square" rtlCol="0">
            <a:spAutoFit/>
          </a:bodyPr>
          <a:lstStyle/>
          <a:p>
            <a:pPr>
              <a:lnSpc>
                <a:spcPct val="80000"/>
              </a:lnSpc>
            </a:pPr>
            <a:r>
              <a:rPr lang="en-US" altLang="ja-JP" sz="2600" dirty="0" smtClean="0">
                <a:solidFill>
                  <a:srgbClr val="000066"/>
                </a:solidFill>
                <a:sym typeface="Wingdings" panose="05000000000000000000" pitchFamily="2" charset="2"/>
              </a:rPr>
              <a:t>Tissue adhesion barriers</a:t>
            </a:r>
            <a:endParaRPr lang="ja-JP" altLang="en-US" sz="2600" dirty="0">
              <a:solidFill>
                <a:srgbClr val="000066"/>
              </a:solidFill>
            </a:endParaRPr>
          </a:p>
        </p:txBody>
      </p:sp>
      <p:sp>
        <p:nvSpPr>
          <p:cNvPr id="53" name="テキスト ボックス 52"/>
          <p:cNvSpPr txBox="1"/>
          <p:nvPr/>
        </p:nvSpPr>
        <p:spPr>
          <a:xfrm>
            <a:off x="146218" y="3547370"/>
            <a:ext cx="8462568" cy="861774"/>
          </a:xfrm>
          <a:prstGeom prst="rect">
            <a:avLst/>
          </a:prstGeom>
          <a:noFill/>
        </p:spPr>
        <p:txBody>
          <a:bodyPr wrap="square" rtlCol="0">
            <a:spAutoFit/>
          </a:bodyPr>
          <a:lstStyle/>
          <a:p>
            <a:pPr marL="342900" indent="-342900">
              <a:buFont typeface="Arial" panose="020B0604020202020204" pitchFamily="34" charset="0"/>
              <a:buChar char="•"/>
            </a:pPr>
            <a:r>
              <a:rPr lang="en-US" altLang="ja-JP" sz="2500" dirty="0" smtClean="0"/>
              <a:t>Physical separation of tissues</a:t>
            </a:r>
          </a:p>
          <a:p>
            <a:pPr marL="342900" indent="-342900">
              <a:buFont typeface="Arial" panose="020B0604020202020204" pitchFamily="34" charset="0"/>
              <a:buChar char="•"/>
            </a:pPr>
            <a:r>
              <a:rPr lang="en-US" altLang="ja-JP" sz="2500" dirty="0" smtClean="0"/>
              <a:t>Commercially available adhesion barriers have limitations: </a:t>
            </a:r>
            <a:endParaRPr lang="en-US" altLang="ja-JP" sz="2500" dirty="0"/>
          </a:p>
        </p:txBody>
      </p:sp>
      <p:sp>
        <p:nvSpPr>
          <p:cNvPr id="4" name="スライド番号プレースホルダー 3"/>
          <p:cNvSpPr>
            <a:spLocks noGrp="1"/>
          </p:cNvSpPr>
          <p:nvPr>
            <p:ph type="sldNum" sz="quarter" idx="12"/>
          </p:nvPr>
        </p:nvSpPr>
        <p:spPr>
          <a:xfrm>
            <a:off x="6953596" y="6410528"/>
            <a:ext cx="2057400" cy="365125"/>
          </a:xfrm>
        </p:spPr>
        <p:txBody>
          <a:bodyPr/>
          <a:lstStyle/>
          <a:p>
            <a:fld id="{6E4B8848-009C-4A03-B37E-7CDA5ABC8CE2}" type="slidenum">
              <a:rPr kumimoji="1" lang="ja-JP" altLang="en-US" smtClean="0"/>
              <a:t>4</a:t>
            </a:fld>
            <a:endParaRPr kumimoji="1" lang="ja-JP" altLang="en-US"/>
          </a:p>
        </p:txBody>
      </p:sp>
      <p:sp>
        <p:nvSpPr>
          <p:cNvPr id="18" name="コンテンツ プレースホルダー 2"/>
          <p:cNvSpPr>
            <a:spLocks noGrp="1"/>
          </p:cNvSpPr>
          <p:nvPr>
            <p:ph idx="1"/>
          </p:nvPr>
        </p:nvSpPr>
        <p:spPr>
          <a:xfrm>
            <a:off x="203784" y="805634"/>
            <a:ext cx="4952161" cy="2449891"/>
          </a:xfrm>
        </p:spPr>
        <p:txBody>
          <a:bodyPr>
            <a:noAutofit/>
          </a:bodyPr>
          <a:lstStyle/>
          <a:p>
            <a:r>
              <a:rPr lang="en-US" altLang="ja-JP" sz="2500" dirty="0" smtClean="0">
                <a:ea typeface="Arial Unicode MS" panose="020B0604020202020204" pitchFamily="50" charset="-128"/>
                <a:cs typeface="Arial Unicode MS" panose="020B0604020202020204" pitchFamily="50" charset="-128"/>
              </a:rPr>
              <a:t>Abnormal fibrous bands attaching 2 adjacent body tissues </a:t>
            </a:r>
          </a:p>
          <a:p>
            <a:r>
              <a:rPr lang="en-US" altLang="ja-JP" sz="2500" dirty="0" smtClean="0">
                <a:ea typeface="Arial Unicode MS" panose="020B0604020202020204" pitchFamily="50" charset="-128"/>
                <a:cs typeface="Arial Unicode MS" panose="020B0604020202020204" pitchFamily="50" charset="-128"/>
              </a:rPr>
              <a:t>Occurs after 54% of abdominal surgeries</a:t>
            </a:r>
          </a:p>
          <a:p>
            <a:r>
              <a:rPr lang="en-US" altLang="ja-JP" sz="2500" dirty="0" smtClean="0">
                <a:ea typeface="Arial Unicode MS" panose="020B0604020202020204" pitchFamily="50" charset="-128"/>
                <a:cs typeface="Arial Unicode MS" panose="020B0604020202020204" pitchFamily="50" charset="-128"/>
              </a:rPr>
              <a:t>Problems such as pelvic pain etc.</a:t>
            </a:r>
          </a:p>
          <a:p>
            <a:endParaRPr lang="en-US" altLang="ja-JP" sz="2500" dirty="0" smtClean="0">
              <a:ea typeface="Arial Unicode MS" panose="020B0604020202020204" pitchFamily="50" charset="-128"/>
              <a:cs typeface="Arial Unicode MS" panose="020B0604020202020204" pitchFamily="50" charset="-128"/>
            </a:endParaRPr>
          </a:p>
          <a:p>
            <a:pPr marL="0" indent="0">
              <a:buNone/>
            </a:pPr>
            <a:endParaRPr lang="en-US" altLang="ja-JP" sz="2500" dirty="0" smtClean="0"/>
          </a:p>
        </p:txBody>
      </p:sp>
      <p:pic>
        <p:nvPicPr>
          <p:cNvPr id="7" name="図 6"/>
          <p:cNvPicPr>
            <a:picLocks noChangeAspect="1"/>
          </p:cNvPicPr>
          <p:nvPr/>
        </p:nvPicPr>
        <p:blipFill>
          <a:blip r:embed="rId3"/>
          <a:stretch>
            <a:fillRect/>
          </a:stretch>
        </p:blipFill>
        <p:spPr>
          <a:xfrm>
            <a:off x="5421609" y="648439"/>
            <a:ext cx="3379703" cy="2089422"/>
          </a:xfrm>
          <a:prstGeom prst="rect">
            <a:avLst/>
          </a:prstGeom>
        </p:spPr>
      </p:pic>
      <p:sp>
        <p:nvSpPr>
          <p:cNvPr id="27" name="正方形/長方形 70"/>
          <p:cNvSpPr>
            <a:spLocks noChangeArrowheads="1"/>
          </p:cNvSpPr>
          <p:nvPr/>
        </p:nvSpPr>
        <p:spPr bwMode="auto">
          <a:xfrm>
            <a:off x="5359020" y="2692672"/>
            <a:ext cx="364536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8200">
                <a:solidFill>
                  <a:schemeClr val="tx1"/>
                </a:solidFill>
                <a:latin typeface="Arial" panose="020B0604020202020204" pitchFamily="34" charset="0"/>
                <a:ea typeface="ＭＳ Ｐゴシック" panose="020B0600070205080204" pitchFamily="50" charset="-128"/>
              </a:defRPr>
            </a:lvl1pPr>
            <a:lvl2pPr marL="742950" indent="-285750">
              <a:defRPr kumimoji="1" sz="8200">
                <a:solidFill>
                  <a:schemeClr val="tx1"/>
                </a:solidFill>
                <a:latin typeface="Arial" panose="020B0604020202020204" pitchFamily="34" charset="0"/>
                <a:ea typeface="ＭＳ Ｐゴシック" panose="020B0600070205080204" pitchFamily="50" charset="-128"/>
              </a:defRPr>
            </a:lvl2pPr>
            <a:lvl3pPr marL="1143000" indent="-228600">
              <a:defRPr kumimoji="1" sz="8200">
                <a:solidFill>
                  <a:schemeClr val="tx1"/>
                </a:solidFill>
                <a:latin typeface="Arial" panose="020B0604020202020204" pitchFamily="34" charset="0"/>
                <a:ea typeface="ＭＳ Ｐゴシック" panose="020B0600070205080204" pitchFamily="50" charset="-128"/>
              </a:defRPr>
            </a:lvl3pPr>
            <a:lvl4pPr marL="1600200" indent="-228600">
              <a:defRPr kumimoji="1" sz="8200">
                <a:solidFill>
                  <a:schemeClr val="tx1"/>
                </a:solidFill>
                <a:latin typeface="Arial" panose="020B0604020202020204" pitchFamily="34" charset="0"/>
                <a:ea typeface="ＭＳ Ｐゴシック" panose="020B0600070205080204" pitchFamily="50" charset="-128"/>
              </a:defRPr>
            </a:lvl4pPr>
            <a:lvl5pPr marL="2057400" indent="-228600">
              <a:defRPr kumimoji="1" sz="8200">
                <a:solidFill>
                  <a:schemeClr val="tx1"/>
                </a:solidFill>
                <a:latin typeface="Arial" panose="020B0604020202020204" pitchFamily="34" charset="0"/>
                <a:ea typeface="ＭＳ Ｐゴシック" panose="020B0600070205080204" pitchFamily="50" charset="-128"/>
              </a:defRPr>
            </a:lvl5pPr>
            <a:lvl6pPr marL="2514600" indent="-228600" defTabSz="4175125" eaLnBrk="0" fontAlgn="base" hangingPunct="0">
              <a:spcBef>
                <a:spcPct val="0"/>
              </a:spcBef>
              <a:spcAft>
                <a:spcPct val="0"/>
              </a:spcAft>
              <a:defRPr kumimoji="1" sz="8200">
                <a:solidFill>
                  <a:schemeClr val="tx1"/>
                </a:solidFill>
                <a:latin typeface="Arial" panose="020B0604020202020204" pitchFamily="34" charset="0"/>
                <a:ea typeface="ＭＳ Ｐゴシック" panose="020B0600070205080204" pitchFamily="50" charset="-128"/>
              </a:defRPr>
            </a:lvl6pPr>
            <a:lvl7pPr marL="2971800" indent="-228600" defTabSz="4175125" eaLnBrk="0" fontAlgn="base" hangingPunct="0">
              <a:spcBef>
                <a:spcPct val="0"/>
              </a:spcBef>
              <a:spcAft>
                <a:spcPct val="0"/>
              </a:spcAft>
              <a:defRPr kumimoji="1" sz="8200">
                <a:solidFill>
                  <a:schemeClr val="tx1"/>
                </a:solidFill>
                <a:latin typeface="Arial" panose="020B0604020202020204" pitchFamily="34" charset="0"/>
                <a:ea typeface="ＭＳ Ｐゴシック" panose="020B0600070205080204" pitchFamily="50" charset="-128"/>
              </a:defRPr>
            </a:lvl7pPr>
            <a:lvl8pPr marL="3429000" indent="-228600" defTabSz="4175125" eaLnBrk="0" fontAlgn="base" hangingPunct="0">
              <a:spcBef>
                <a:spcPct val="0"/>
              </a:spcBef>
              <a:spcAft>
                <a:spcPct val="0"/>
              </a:spcAft>
              <a:defRPr kumimoji="1" sz="8200">
                <a:solidFill>
                  <a:schemeClr val="tx1"/>
                </a:solidFill>
                <a:latin typeface="Arial" panose="020B0604020202020204" pitchFamily="34" charset="0"/>
                <a:ea typeface="ＭＳ Ｐゴシック" panose="020B0600070205080204" pitchFamily="50" charset="-128"/>
              </a:defRPr>
            </a:lvl8pPr>
            <a:lvl9pPr marL="3886200" indent="-228600" defTabSz="4175125" eaLnBrk="0" fontAlgn="base" hangingPunct="0">
              <a:spcBef>
                <a:spcPct val="0"/>
              </a:spcBef>
              <a:spcAft>
                <a:spcPct val="0"/>
              </a:spcAft>
              <a:defRPr kumimoji="1" sz="8200">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000" dirty="0" err="1"/>
              <a:t>G.S.Dizerega</a:t>
            </a:r>
            <a:r>
              <a:rPr lang="en-US" altLang="ja-JP" sz="1000" dirty="0"/>
              <a:t> and J.D. Campeau: Human Reproduction Update 2001(7)547-555</a:t>
            </a:r>
            <a:endParaRPr lang="ja-JP" altLang="en-US" sz="1000" dirty="0"/>
          </a:p>
        </p:txBody>
      </p:sp>
      <p:pic>
        <p:nvPicPr>
          <p:cNvPr id="9" name="図 8"/>
          <p:cNvPicPr>
            <a:picLocks noChangeAspect="1"/>
          </p:cNvPicPr>
          <p:nvPr/>
        </p:nvPicPr>
        <p:blipFill rotWithShape="1">
          <a:blip r:embed="rId4"/>
          <a:srcRect l="888" r="1166"/>
          <a:stretch/>
        </p:blipFill>
        <p:spPr>
          <a:xfrm>
            <a:off x="203784" y="4288004"/>
            <a:ext cx="2976441" cy="1527731"/>
          </a:xfrm>
          <a:prstGeom prst="rect">
            <a:avLst/>
          </a:prstGeom>
        </p:spPr>
      </p:pic>
      <p:sp>
        <p:nvSpPr>
          <p:cNvPr id="35" name="テキスト ボックス 34"/>
          <p:cNvSpPr txBox="1"/>
          <p:nvPr/>
        </p:nvSpPr>
        <p:spPr>
          <a:xfrm>
            <a:off x="2952308" y="4429859"/>
            <a:ext cx="6178923" cy="830997"/>
          </a:xfrm>
          <a:prstGeom prst="rect">
            <a:avLst/>
          </a:prstGeom>
          <a:noFill/>
        </p:spPr>
        <p:txBody>
          <a:bodyPr wrap="square" rtlCol="0">
            <a:spAutoFit/>
          </a:bodyPr>
          <a:lstStyle/>
          <a:p>
            <a:r>
              <a:rPr lang="en-US" altLang="ja-JP" sz="2400" b="1" dirty="0" smtClean="0"/>
              <a:t>X</a:t>
            </a:r>
            <a:r>
              <a:rPr lang="en-US" altLang="ja-JP" sz="2400" dirty="0" smtClean="0"/>
              <a:t> Brittle</a:t>
            </a:r>
          </a:p>
          <a:p>
            <a:r>
              <a:rPr kumimoji="1" lang="en-US" altLang="ja-JP" sz="2400" b="1" dirty="0" smtClean="0"/>
              <a:t>X</a:t>
            </a:r>
            <a:r>
              <a:rPr kumimoji="1" lang="en-US" altLang="ja-JP" sz="2400" dirty="0" smtClean="0"/>
              <a:t> Low efficacy in </a:t>
            </a:r>
            <a:r>
              <a:rPr lang="en-US" altLang="ja-JP" sz="2400" dirty="0" smtClean="0"/>
              <a:t>surgeries </a:t>
            </a:r>
            <a:r>
              <a:rPr kumimoji="1" lang="en-US" altLang="ja-JP" sz="2400" dirty="0" smtClean="0"/>
              <a:t>with heavy bleeding</a:t>
            </a:r>
            <a:endParaRPr kumimoji="1" lang="ja-JP" altLang="en-US" sz="2400" dirty="0"/>
          </a:p>
        </p:txBody>
      </p:sp>
      <p:sp>
        <p:nvSpPr>
          <p:cNvPr id="36" name="テキスト ボックス 35"/>
          <p:cNvSpPr txBox="1"/>
          <p:nvPr/>
        </p:nvSpPr>
        <p:spPr>
          <a:xfrm>
            <a:off x="146218" y="5974314"/>
            <a:ext cx="8858169" cy="477054"/>
          </a:xfrm>
          <a:prstGeom prst="rect">
            <a:avLst/>
          </a:prstGeom>
          <a:solidFill>
            <a:schemeClr val="accent2">
              <a:lumMod val="20000"/>
              <a:lumOff val="80000"/>
            </a:schemeClr>
          </a:solidFill>
          <a:ln>
            <a:noFill/>
          </a:ln>
        </p:spPr>
        <p:txBody>
          <a:bodyPr wrap="square" rtlCol="0">
            <a:spAutoFit/>
          </a:bodyPr>
          <a:lstStyle/>
          <a:p>
            <a:r>
              <a:rPr lang="en-US" altLang="ja-JP" sz="2500" b="1" dirty="0" smtClean="0">
                <a:solidFill>
                  <a:srgbClr val="FF0000"/>
                </a:solidFill>
              </a:rPr>
              <a:t>Need for improved material </a:t>
            </a:r>
            <a:r>
              <a:rPr lang="en-US" altLang="ja-JP" sz="2500" b="1" dirty="0" smtClean="0">
                <a:solidFill>
                  <a:srgbClr val="FF0000"/>
                </a:solidFill>
                <a:sym typeface="Wingdings" panose="05000000000000000000" pitchFamily="2" charset="2"/>
              </a:rPr>
              <a:t> Combination of various materials</a:t>
            </a:r>
            <a:endParaRPr kumimoji="1" lang="en-US" altLang="ja-JP" sz="2500" b="1" dirty="0" smtClean="0">
              <a:solidFill>
                <a:srgbClr val="FF0000"/>
              </a:solidFill>
            </a:endParaRPr>
          </a:p>
        </p:txBody>
      </p:sp>
      <p:sp>
        <p:nvSpPr>
          <p:cNvPr id="37" name="タイトル 1"/>
          <p:cNvSpPr txBox="1">
            <a:spLocks/>
          </p:cNvSpPr>
          <p:nvPr/>
        </p:nvSpPr>
        <p:spPr>
          <a:xfrm>
            <a:off x="-12700" y="12194"/>
            <a:ext cx="8621486"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Tissue adhesion</a:t>
            </a:r>
            <a:endParaRPr lang="ja-JP" altLang="en-US" sz="3600" u="sng" dirty="0">
              <a:solidFill>
                <a:srgbClr val="000066"/>
              </a:solidFill>
              <a:latin typeface="+mn-lt"/>
            </a:endParaRPr>
          </a:p>
        </p:txBody>
      </p:sp>
      <p:sp>
        <p:nvSpPr>
          <p:cNvPr id="13"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Introduction 3</a:t>
            </a:r>
            <a:endParaRPr lang="ja-JP" altLang="en-US" dirty="0"/>
          </a:p>
        </p:txBody>
      </p:sp>
      <p:sp>
        <p:nvSpPr>
          <p:cNvPr id="19" name="テキスト ボックス 18"/>
          <p:cNvSpPr txBox="1"/>
          <p:nvPr/>
        </p:nvSpPr>
        <p:spPr>
          <a:xfrm>
            <a:off x="3820711" y="5246416"/>
            <a:ext cx="4980601" cy="477054"/>
          </a:xfrm>
          <a:prstGeom prst="rect">
            <a:avLst/>
          </a:prstGeom>
          <a:noFill/>
        </p:spPr>
        <p:txBody>
          <a:bodyPr wrap="square" rtlCol="0">
            <a:spAutoFit/>
          </a:bodyPr>
          <a:lstStyle/>
          <a:p>
            <a:r>
              <a:rPr lang="en-US" altLang="ja-JP" sz="2500" b="1" dirty="0" smtClean="0">
                <a:solidFill>
                  <a:srgbClr val="FF0000"/>
                </a:solidFill>
              </a:rPr>
              <a:t>Limited efficacy of a single material</a:t>
            </a:r>
            <a:endParaRPr lang="en-US" altLang="ja-JP" sz="2500" b="1" dirty="0">
              <a:solidFill>
                <a:srgbClr val="FF0000"/>
              </a:solidFill>
            </a:endParaRPr>
          </a:p>
        </p:txBody>
      </p:sp>
    </p:spTree>
    <p:extLst>
      <p:ext uri="{BB962C8B-B14F-4D97-AF65-F5344CB8AC3E}">
        <p14:creationId xmlns:p14="http://schemas.microsoft.com/office/powerpoint/2010/main" val="3662292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タイトル 1"/>
          <p:cNvSpPr txBox="1">
            <a:spLocks/>
          </p:cNvSpPr>
          <p:nvPr/>
        </p:nvSpPr>
        <p:spPr>
          <a:xfrm>
            <a:off x="71377" y="759603"/>
            <a:ext cx="8903994" cy="1015226"/>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000" dirty="0" smtClean="0">
                <a:latin typeface="+mn-lt"/>
              </a:rPr>
              <a:t>Spray application of multi-layered </a:t>
            </a:r>
            <a:r>
              <a:rPr lang="en-US" altLang="ja-JP" sz="3000" i="1" dirty="0" smtClean="0">
                <a:latin typeface="+mn-lt"/>
              </a:rPr>
              <a:t>in </a:t>
            </a:r>
            <a:r>
              <a:rPr lang="en-US" altLang="ja-JP" sz="3000" i="1" dirty="0">
                <a:latin typeface="+mn-lt"/>
              </a:rPr>
              <a:t>situ </a:t>
            </a:r>
            <a:r>
              <a:rPr lang="en-US" altLang="ja-JP" sz="3000" dirty="0" smtClean="0">
                <a:latin typeface="+mn-lt"/>
              </a:rPr>
              <a:t>cross-linkable hydrogels for tissue adhesion prevention</a:t>
            </a:r>
            <a:endParaRPr lang="ja-JP" altLang="en-US" sz="3000" dirty="0">
              <a:latin typeface="+mn-lt"/>
            </a:endParaRPr>
          </a:p>
        </p:txBody>
      </p:sp>
      <p:pic>
        <p:nvPicPr>
          <p:cNvPr id="60" name="図 59"/>
          <p:cNvPicPr>
            <a:picLocks noChangeAspect="1"/>
          </p:cNvPicPr>
          <p:nvPr/>
        </p:nvPicPr>
        <p:blipFill rotWithShape="1">
          <a:blip r:embed="rId3"/>
          <a:srcRect l="14692"/>
          <a:stretch/>
        </p:blipFill>
        <p:spPr>
          <a:xfrm>
            <a:off x="-35520" y="2311201"/>
            <a:ext cx="6666318" cy="4141620"/>
          </a:xfrm>
          <a:prstGeom prst="rect">
            <a:avLst/>
          </a:prstGeom>
        </p:spPr>
      </p:pic>
      <p:pic>
        <p:nvPicPr>
          <p:cNvPr id="61" name="図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5453" y="2093224"/>
            <a:ext cx="2414967" cy="165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93675" y="2303468"/>
            <a:ext cx="1149018" cy="461665"/>
          </a:xfrm>
          <a:prstGeom prst="rect">
            <a:avLst/>
          </a:prstGeom>
          <a:noFill/>
        </p:spPr>
        <p:txBody>
          <a:bodyPr wrap="square" rtlCol="0">
            <a:spAutoFit/>
          </a:bodyPr>
          <a:lstStyle/>
          <a:p>
            <a:r>
              <a:rPr kumimoji="1" lang="en-US" altLang="ja-JP" sz="2400" dirty="0" smtClean="0"/>
              <a:t>N</a:t>
            </a:r>
            <a:r>
              <a:rPr kumimoji="1" lang="en-US" altLang="ja-JP" dirty="0" smtClean="0"/>
              <a:t>2</a:t>
            </a:r>
            <a:r>
              <a:rPr kumimoji="1" lang="en-US" altLang="ja-JP" sz="2400" dirty="0" smtClean="0"/>
              <a:t> gas</a:t>
            </a:r>
            <a:endParaRPr kumimoji="1" lang="ja-JP" altLang="en-US" sz="2400" dirty="0"/>
          </a:p>
        </p:txBody>
      </p:sp>
      <p:sp>
        <p:nvSpPr>
          <p:cNvPr id="62" name="テキスト ボックス 61"/>
          <p:cNvSpPr txBox="1"/>
          <p:nvPr/>
        </p:nvSpPr>
        <p:spPr>
          <a:xfrm>
            <a:off x="764928" y="3674943"/>
            <a:ext cx="1490998" cy="461665"/>
          </a:xfrm>
          <a:prstGeom prst="rect">
            <a:avLst/>
          </a:prstGeom>
          <a:noFill/>
        </p:spPr>
        <p:txBody>
          <a:bodyPr wrap="square" rtlCol="0">
            <a:spAutoFit/>
          </a:bodyPr>
          <a:lstStyle/>
          <a:p>
            <a:r>
              <a:rPr lang="en-US" altLang="ja-JP" sz="2400" dirty="0" smtClean="0"/>
              <a:t>Liquid A</a:t>
            </a:r>
            <a:endParaRPr kumimoji="1" lang="ja-JP" altLang="en-US" sz="2400" dirty="0"/>
          </a:p>
        </p:txBody>
      </p:sp>
      <p:sp>
        <p:nvSpPr>
          <p:cNvPr id="63" name="テキスト ボックス 62"/>
          <p:cNvSpPr txBox="1"/>
          <p:nvPr/>
        </p:nvSpPr>
        <p:spPr>
          <a:xfrm>
            <a:off x="2341730" y="2385069"/>
            <a:ext cx="1518526" cy="461665"/>
          </a:xfrm>
          <a:prstGeom prst="rect">
            <a:avLst/>
          </a:prstGeom>
          <a:noFill/>
        </p:spPr>
        <p:txBody>
          <a:bodyPr wrap="square" rtlCol="0">
            <a:spAutoFit/>
          </a:bodyPr>
          <a:lstStyle/>
          <a:p>
            <a:r>
              <a:rPr kumimoji="1" lang="en-US" altLang="ja-JP" sz="2400" dirty="0" smtClean="0"/>
              <a:t>Liquid B</a:t>
            </a:r>
            <a:endParaRPr kumimoji="1" lang="ja-JP" altLang="en-US" sz="2400" dirty="0"/>
          </a:p>
        </p:txBody>
      </p:sp>
      <p:sp>
        <p:nvSpPr>
          <p:cNvPr id="64" name="テキスト ボックス 63"/>
          <p:cNvSpPr txBox="1"/>
          <p:nvPr/>
        </p:nvSpPr>
        <p:spPr>
          <a:xfrm>
            <a:off x="117420" y="5046418"/>
            <a:ext cx="1770842" cy="830997"/>
          </a:xfrm>
          <a:prstGeom prst="rect">
            <a:avLst/>
          </a:prstGeom>
          <a:noFill/>
        </p:spPr>
        <p:txBody>
          <a:bodyPr wrap="square" rtlCol="0">
            <a:spAutoFit/>
          </a:bodyPr>
          <a:lstStyle/>
          <a:p>
            <a:r>
              <a:rPr lang="en-US" altLang="ja-JP" sz="2400" dirty="0" smtClean="0"/>
              <a:t>Wound surface</a:t>
            </a:r>
            <a:endParaRPr kumimoji="1" lang="ja-JP" altLang="en-US" sz="2400" dirty="0"/>
          </a:p>
        </p:txBody>
      </p:sp>
      <p:sp>
        <p:nvSpPr>
          <p:cNvPr id="65" name="テキスト ボックス 64"/>
          <p:cNvSpPr txBox="1"/>
          <p:nvPr/>
        </p:nvSpPr>
        <p:spPr>
          <a:xfrm>
            <a:off x="7130420" y="2706549"/>
            <a:ext cx="2438576" cy="430887"/>
          </a:xfrm>
          <a:prstGeom prst="rect">
            <a:avLst/>
          </a:prstGeom>
          <a:noFill/>
        </p:spPr>
        <p:txBody>
          <a:bodyPr wrap="square" rtlCol="0">
            <a:spAutoFit/>
          </a:bodyPr>
          <a:lstStyle/>
          <a:p>
            <a:r>
              <a:rPr lang="en-US" altLang="ja-JP" sz="2200" dirty="0" smtClean="0"/>
              <a:t>Non-adhesive</a:t>
            </a:r>
            <a:endParaRPr kumimoji="1" lang="ja-JP" altLang="en-US" sz="2200" dirty="0"/>
          </a:p>
        </p:txBody>
      </p:sp>
      <p:sp>
        <p:nvSpPr>
          <p:cNvPr id="66" name="テキスト ボックス 65"/>
          <p:cNvSpPr txBox="1"/>
          <p:nvPr/>
        </p:nvSpPr>
        <p:spPr>
          <a:xfrm>
            <a:off x="7109132" y="3053989"/>
            <a:ext cx="2090172" cy="769441"/>
          </a:xfrm>
          <a:prstGeom prst="rect">
            <a:avLst/>
          </a:prstGeom>
          <a:noFill/>
        </p:spPr>
        <p:txBody>
          <a:bodyPr wrap="square" rtlCol="0">
            <a:spAutoFit/>
          </a:bodyPr>
          <a:lstStyle/>
          <a:p>
            <a:r>
              <a:rPr lang="en-US" altLang="ja-JP" sz="2200" dirty="0" smtClean="0"/>
              <a:t>Promote wound healing </a:t>
            </a:r>
            <a:endParaRPr kumimoji="1" lang="ja-JP" altLang="en-US" sz="2200" dirty="0"/>
          </a:p>
        </p:txBody>
      </p:sp>
      <p:sp>
        <p:nvSpPr>
          <p:cNvPr id="2" name="スライド番号プレースホルダー 1"/>
          <p:cNvSpPr>
            <a:spLocks noGrp="1"/>
          </p:cNvSpPr>
          <p:nvPr>
            <p:ph type="sldNum" sz="quarter" idx="12"/>
          </p:nvPr>
        </p:nvSpPr>
        <p:spPr>
          <a:xfrm>
            <a:off x="7086600" y="6499170"/>
            <a:ext cx="2057400" cy="365125"/>
          </a:xfrm>
        </p:spPr>
        <p:txBody>
          <a:bodyPr/>
          <a:lstStyle/>
          <a:p>
            <a:fld id="{6E4B8848-009C-4A03-B37E-7CDA5ABC8CE2}" type="slidenum">
              <a:rPr kumimoji="1" lang="ja-JP" altLang="en-US" smtClean="0"/>
              <a:t>5</a:t>
            </a:fld>
            <a:endParaRPr kumimoji="1" lang="ja-JP" altLang="en-US" dirty="0"/>
          </a:p>
        </p:txBody>
      </p:sp>
      <p:cxnSp>
        <p:nvCxnSpPr>
          <p:cNvPr id="4" name="直線矢印コネクタ 3"/>
          <p:cNvCxnSpPr/>
          <p:nvPr/>
        </p:nvCxnSpPr>
        <p:spPr>
          <a:xfrm>
            <a:off x="762989" y="2367204"/>
            <a:ext cx="479704" cy="1786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4" name="テキスト ボックス 13"/>
          <p:cNvSpPr txBox="1"/>
          <p:nvPr/>
        </p:nvSpPr>
        <p:spPr>
          <a:xfrm>
            <a:off x="4149069" y="2725662"/>
            <a:ext cx="1626411" cy="430887"/>
          </a:xfrm>
          <a:prstGeom prst="rect">
            <a:avLst/>
          </a:prstGeom>
          <a:noFill/>
        </p:spPr>
        <p:txBody>
          <a:bodyPr wrap="square" rtlCol="0">
            <a:spAutoFit/>
          </a:bodyPr>
          <a:lstStyle/>
          <a:p>
            <a:r>
              <a:rPr kumimoji="1" lang="en-US" altLang="ja-JP" sz="2200" dirty="0" smtClean="0"/>
              <a:t>Top</a:t>
            </a:r>
            <a:endParaRPr kumimoji="1" lang="ja-JP" altLang="en-US" sz="2200" dirty="0"/>
          </a:p>
        </p:txBody>
      </p:sp>
      <p:sp>
        <p:nvSpPr>
          <p:cNvPr id="15" name="テキスト ボックス 14"/>
          <p:cNvSpPr txBox="1"/>
          <p:nvPr/>
        </p:nvSpPr>
        <p:spPr>
          <a:xfrm>
            <a:off x="3755388" y="3195906"/>
            <a:ext cx="1518526" cy="430887"/>
          </a:xfrm>
          <a:prstGeom prst="rect">
            <a:avLst/>
          </a:prstGeom>
          <a:noFill/>
        </p:spPr>
        <p:txBody>
          <a:bodyPr wrap="square" rtlCol="0">
            <a:spAutoFit/>
          </a:bodyPr>
          <a:lstStyle/>
          <a:p>
            <a:r>
              <a:rPr kumimoji="1" lang="en-US" altLang="ja-JP" sz="2200" dirty="0" smtClean="0"/>
              <a:t>Bottom</a:t>
            </a:r>
            <a:endParaRPr kumimoji="1" lang="ja-JP" altLang="en-US" sz="2200" dirty="0"/>
          </a:p>
        </p:txBody>
      </p:sp>
      <p:sp>
        <p:nvSpPr>
          <p:cNvPr id="17"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Objective</a:t>
            </a:r>
            <a:endParaRPr lang="ja-JP" altLang="en-US" dirty="0"/>
          </a:p>
        </p:txBody>
      </p:sp>
      <p:sp>
        <p:nvSpPr>
          <p:cNvPr id="20" name="タイトル 1"/>
          <p:cNvSpPr txBox="1">
            <a:spLocks/>
          </p:cNvSpPr>
          <p:nvPr/>
        </p:nvSpPr>
        <p:spPr>
          <a:xfrm>
            <a:off x="-12700" y="12194"/>
            <a:ext cx="8621486"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Objective</a:t>
            </a:r>
            <a:endParaRPr lang="ja-JP" altLang="en-US" sz="3600" u="sng" dirty="0">
              <a:solidFill>
                <a:srgbClr val="000066"/>
              </a:solidFill>
              <a:latin typeface="+mn-lt"/>
            </a:endParaRPr>
          </a:p>
        </p:txBody>
      </p:sp>
      <p:sp>
        <p:nvSpPr>
          <p:cNvPr id="18" name="テキスト ボックス 17"/>
          <p:cNvSpPr txBox="1"/>
          <p:nvPr/>
        </p:nvSpPr>
        <p:spPr>
          <a:xfrm>
            <a:off x="4309873" y="3863019"/>
            <a:ext cx="4562695" cy="492443"/>
          </a:xfrm>
          <a:prstGeom prst="rect">
            <a:avLst/>
          </a:prstGeom>
          <a:noFill/>
        </p:spPr>
        <p:txBody>
          <a:bodyPr wrap="square" rtlCol="0">
            <a:spAutoFit/>
          </a:bodyPr>
          <a:lstStyle/>
          <a:p>
            <a:r>
              <a:rPr lang="en-US" altLang="ja-JP" sz="2600" b="1" dirty="0" smtClean="0"/>
              <a:t>Multi-layer </a:t>
            </a:r>
            <a:r>
              <a:rPr lang="en-US" altLang="ja-JP" sz="2600" b="1" dirty="0" smtClean="0">
                <a:sym typeface="Wingdings" panose="05000000000000000000" pitchFamily="2" charset="2"/>
              </a:rPr>
              <a:t> Multi-functional</a:t>
            </a:r>
            <a:endParaRPr kumimoji="1" lang="ja-JP" altLang="en-US" sz="2600" b="1" dirty="0"/>
          </a:p>
        </p:txBody>
      </p:sp>
    </p:spTree>
    <p:extLst>
      <p:ext uri="{BB962C8B-B14F-4D97-AF65-F5344CB8AC3E}">
        <p14:creationId xmlns:p14="http://schemas.microsoft.com/office/powerpoint/2010/main" val="4279849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12700" y="12194"/>
            <a:ext cx="8621486"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Materials</a:t>
            </a:r>
            <a:endParaRPr lang="ja-JP" altLang="en-US" sz="3600" u="sng" dirty="0">
              <a:solidFill>
                <a:srgbClr val="000066"/>
              </a:solidFill>
              <a:latin typeface="+mn-lt"/>
            </a:endParaRPr>
          </a:p>
        </p:txBody>
      </p:sp>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6</a:t>
            </a:fld>
            <a:endParaRPr kumimoji="1" lang="ja-JP" altLang="en-US" dirty="0"/>
          </a:p>
        </p:txBody>
      </p:sp>
      <p:pic>
        <p:nvPicPr>
          <p:cNvPr id="16" name="図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0167" y="415000"/>
            <a:ext cx="4215379" cy="360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Materials</a:t>
            </a:r>
            <a:endParaRPr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2805216493"/>
              </p:ext>
            </p:extLst>
          </p:nvPr>
        </p:nvGraphicFramePr>
        <p:xfrm>
          <a:off x="411689" y="4095549"/>
          <a:ext cx="7796463" cy="2308363"/>
        </p:xfrm>
        <a:graphic>
          <a:graphicData uri="http://schemas.openxmlformats.org/drawingml/2006/table">
            <a:tbl>
              <a:tblPr firstRow="1" bandRow="1">
                <a:tableStyleId>{9D7B26C5-4107-4FEC-AEDC-1716B250A1EF}</a:tableStyleId>
              </a:tblPr>
              <a:tblGrid>
                <a:gridCol w="2034658"/>
                <a:gridCol w="2660046"/>
                <a:gridCol w="3101759"/>
              </a:tblGrid>
              <a:tr h="418603">
                <a:tc>
                  <a:txBody>
                    <a:bodyPr/>
                    <a:lstStyle/>
                    <a:p>
                      <a:endParaRPr kumimoji="1" lang="ja-JP" altLang="en-US" sz="1800" b="0" dirty="0">
                        <a:latin typeface="+mn-lt"/>
                      </a:endParaRPr>
                    </a:p>
                  </a:txBody>
                  <a:tcPr/>
                </a:tc>
                <a:tc>
                  <a:txBody>
                    <a:bodyPr/>
                    <a:lstStyle/>
                    <a:p>
                      <a:r>
                        <a:rPr kumimoji="1" lang="en-US" altLang="ja-JP" sz="2000" dirty="0" smtClean="0"/>
                        <a:t>Liquid A</a:t>
                      </a:r>
                      <a:endParaRPr kumimoji="1" lang="ja-JP" altLang="en-US" sz="2000" b="0" dirty="0">
                        <a:latin typeface="+mn-lt"/>
                      </a:endParaRPr>
                    </a:p>
                  </a:txBody>
                  <a:tcPr/>
                </a:tc>
                <a:tc>
                  <a:txBody>
                    <a:bodyPr/>
                    <a:lstStyle/>
                    <a:p>
                      <a:r>
                        <a:rPr kumimoji="1" lang="en-US" altLang="ja-JP" sz="2000" dirty="0" smtClean="0"/>
                        <a:t>Liquid B</a:t>
                      </a:r>
                      <a:endParaRPr kumimoji="1" lang="ja-JP" altLang="en-US" sz="2000" b="0" dirty="0">
                        <a:latin typeface="+mn-lt"/>
                      </a:endParaRPr>
                    </a:p>
                  </a:txBody>
                  <a:tcPr/>
                </a:tc>
              </a:tr>
              <a:tr h="418603">
                <a:tc>
                  <a:txBody>
                    <a:bodyPr/>
                    <a:lstStyle/>
                    <a:p>
                      <a:r>
                        <a:rPr kumimoji="1" lang="en-US" altLang="ja-JP" sz="2000" b="1" dirty="0" smtClean="0"/>
                        <a:t>Top</a:t>
                      </a:r>
                    </a:p>
                    <a:p>
                      <a:r>
                        <a:rPr kumimoji="1" lang="en-US" altLang="ja-JP" sz="1800" b="0" dirty="0" smtClean="0">
                          <a:latin typeface="+mn-lt"/>
                        </a:rPr>
                        <a:t>(away from wound surface)</a:t>
                      </a:r>
                      <a:endParaRPr kumimoji="1" lang="ja-JP" altLang="en-US" sz="1800" b="0" dirty="0">
                        <a:latin typeface="+mn-lt"/>
                      </a:endParaRPr>
                    </a:p>
                  </a:txBody>
                  <a:tcPr>
                    <a:solidFill>
                      <a:schemeClr val="bg1">
                        <a:alpha val="20000"/>
                      </a:schemeClr>
                    </a:solidFill>
                  </a:tcPr>
                </a:tc>
                <a:tc>
                  <a:txBody>
                    <a:bodyPr/>
                    <a:lstStyle/>
                    <a:p>
                      <a:r>
                        <a:rPr kumimoji="1" lang="en-US" altLang="ja-JP" sz="2000" dirty="0" smtClean="0"/>
                        <a:t>1wt% Alginate</a:t>
                      </a:r>
                      <a:endParaRPr kumimoji="1" lang="ja-JP" altLang="en-US" sz="2000" b="0" dirty="0">
                        <a:latin typeface="+mn-lt"/>
                      </a:endParaRPr>
                    </a:p>
                  </a:txBody>
                  <a:tcPr>
                    <a:solidFill>
                      <a:schemeClr val="bg1">
                        <a:alpha val="20000"/>
                      </a:schemeClr>
                    </a:solidFill>
                  </a:tcPr>
                </a:tc>
                <a:tc>
                  <a:txBody>
                    <a:bodyPr/>
                    <a:lstStyle/>
                    <a:p>
                      <a:r>
                        <a:rPr kumimoji="1" lang="en-US" altLang="ja-JP" sz="2000" dirty="0" smtClean="0"/>
                        <a:t>3wt% </a:t>
                      </a:r>
                      <a:r>
                        <a:rPr kumimoji="1" lang="en-US" altLang="ja-JP" sz="2000" dirty="0" err="1" smtClean="0"/>
                        <a:t>Carbomethyl</a:t>
                      </a:r>
                      <a:r>
                        <a:rPr kumimoji="1" lang="en-US" altLang="ja-JP" sz="2000" dirty="0" smtClean="0"/>
                        <a:t> cellulose (CMC)+ 0.1MCaCl</a:t>
                      </a:r>
                      <a:r>
                        <a:rPr kumimoji="1" lang="en-US" altLang="ja-JP" sz="1600" dirty="0" smtClean="0"/>
                        <a:t>2</a:t>
                      </a:r>
                      <a:endParaRPr kumimoji="1" lang="ja-JP" altLang="en-US" sz="1600" b="0" dirty="0">
                        <a:latin typeface="+mn-lt"/>
                      </a:endParaRPr>
                    </a:p>
                  </a:txBody>
                  <a:tcPr>
                    <a:solidFill>
                      <a:schemeClr val="bg1">
                        <a:alpha val="20000"/>
                      </a:schemeClr>
                    </a:solidFill>
                  </a:tcPr>
                </a:tc>
              </a:tr>
              <a:tr h="418603">
                <a:tc>
                  <a:txBody>
                    <a:bodyPr/>
                    <a:lstStyle/>
                    <a:p>
                      <a:r>
                        <a:rPr kumimoji="1" lang="en-US" altLang="ja-JP" sz="2000" b="1" dirty="0" smtClean="0"/>
                        <a:t>Bottom</a:t>
                      </a:r>
                    </a:p>
                    <a:p>
                      <a:r>
                        <a:rPr kumimoji="1" lang="en-US" altLang="ja-JP" sz="1800" b="0" dirty="0" smtClean="0">
                          <a:latin typeface="+mn-lt"/>
                        </a:rPr>
                        <a:t>(in contact with wound surface)</a:t>
                      </a:r>
                      <a:endParaRPr kumimoji="1" lang="ja-JP" altLang="en-US" sz="1800" b="0" dirty="0">
                        <a:latin typeface="+mn-lt"/>
                      </a:endParaRPr>
                    </a:p>
                  </a:txBody>
                  <a:tcPr/>
                </a:tc>
                <a:tc>
                  <a:txBody>
                    <a:bodyPr/>
                    <a:lstStyle/>
                    <a:p>
                      <a:r>
                        <a:rPr kumimoji="1" lang="en-US" altLang="ja-JP" sz="2000" dirty="0" smtClean="0"/>
                        <a:t>2wt% Alginate+</a:t>
                      </a:r>
                      <a:r>
                        <a:rPr kumimoji="1" lang="en-US" altLang="ja-JP" sz="2000" baseline="0" dirty="0" smtClean="0"/>
                        <a:t> 1wt% Transglutaminase (TG)*</a:t>
                      </a:r>
                      <a:endParaRPr kumimoji="1" lang="ja-JP" altLang="en-US" sz="2000" b="0" dirty="0">
                        <a:latin typeface="+mn-lt"/>
                      </a:endParaRPr>
                    </a:p>
                  </a:txBody>
                  <a:tcPr/>
                </a:tc>
                <a:tc>
                  <a:txBody>
                    <a:bodyPr/>
                    <a:lstStyle/>
                    <a:p>
                      <a:r>
                        <a:rPr kumimoji="1" lang="en-US" altLang="ja-JP" sz="2000" dirty="0" smtClean="0"/>
                        <a:t>20wt% Gelatin+0.1MCaCl</a:t>
                      </a:r>
                      <a:r>
                        <a:rPr kumimoji="1" lang="en-US" altLang="ja-JP" sz="1600" dirty="0" smtClean="0"/>
                        <a:t>2</a:t>
                      </a:r>
                      <a:endParaRPr kumimoji="1" lang="ja-JP" altLang="en-US" sz="1600" b="0" dirty="0">
                        <a:latin typeface="+mn-lt"/>
                      </a:endParaRPr>
                    </a:p>
                  </a:txBody>
                  <a:tcPr/>
                </a:tc>
              </a:tr>
            </a:tbl>
          </a:graphicData>
        </a:graphic>
      </p:graphicFrame>
      <p:sp>
        <p:nvSpPr>
          <p:cNvPr id="7" name="テキスト ボックス 6"/>
          <p:cNvSpPr txBox="1"/>
          <p:nvPr/>
        </p:nvSpPr>
        <p:spPr>
          <a:xfrm>
            <a:off x="7909686" y="5029677"/>
            <a:ext cx="1171074" cy="400110"/>
          </a:xfrm>
          <a:prstGeom prst="rect">
            <a:avLst/>
          </a:prstGeom>
          <a:noFill/>
        </p:spPr>
        <p:txBody>
          <a:bodyPr wrap="square" rtlCol="0">
            <a:spAutoFit/>
          </a:bodyPr>
          <a:lstStyle/>
          <a:p>
            <a:r>
              <a:rPr kumimoji="1" lang="en-US" altLang="ja-JP" sz="2000" b="1" dirty="0" err="1" smtClean="0">
                <a:solidFill>
                  <a:srgbClr val="FF0000"/>
                </a:solidFill>
              </a:rPr>
              <a:t>Alg</a:t>
            </a:r>
            <a:r>
              <a:rPr kumimoji="1" lang="en-US" altLang="ja-JP" sz="2000" b="1" dirty="0" smtClean="0">
                <a:solidFill>
                  <a:srgbClr val="FF0000"/>
                </a:solidFill>
              </a:rPr>
              <a:t>-CMC</a:t>
            </a:r>
            <a:endParaRPr kumimoji="1" lang="ja-JP" altLang="en-US" sz="2000" b="1" dirty="0">
              <a:solidFill>
                <a:srgbClr val="FF0000"/>
              </a:solidFill>
            </a:endParaRPr>
          </a:p>
        </p:txBody>
      </p:sp>
      <p:sp>
        <p:nvSpPr>
          <p:cNvPr id="12" name="テキスト ボックス 11"/>
          <p:cNvSpPr txBox="1"/>
          <p:nvPr/>
        </p:nvSpPr>
        <p:spPr>
          <a:xfrm>
            <a:off x="7828548" y="5826994"/>
            <a:ext cx="1315452" cy="400110"/>
          </a:xfrm>
          <a:prstGeom prst="rect">
            <a:avLst/>
          </a:prstGeom>
          <a:noFill/>
        </p:spPr>
        <p:txBody>
          <a:bodyPr wrap="square" rtlCol="0">
            <a:spAutoFit/>
          </a:bodyPr>
          <a:lstStyle/>
          <a:p>
            <a:r>
              <a:rPr kumimoji="1" lang="en-US" altLang="ja-JP" sz="2000" b="1" dirty="0" err="1" smtClean="0">
                <a:solidFill>
                  <a:srgbClr val="FF0000"/>
                </a:solidFill>
              </a:rPr>
              <a:t>Alg</a:t>
            </a:r>
            <a:r>
              <a:rPr kumimoji="1" lang="en-US" altLang="ja-JP" sz="2000" b="1" dirty="0" smtClean="0">
                <a:solidFill>
                  <a:srgbClr val="FF0000"/>
                </a:solidFill>
              </a:rPr>
              <a:t>-gelatin</a:t>
            </a:r>
            <a:endParaRPr kumimoji="1" lang="ja-JP" altLang="en-US" sz="2000" b="1" dirty="0">
              <a:solidFill>
                <a:srgbClr val="FF0000"/>
              </a:solidFill>
            </a:endParaRPr>
          </a:p>
        </p:txBody>
      </p:sp>
      <p:sp>
        <p:nvSpPr>
          <p:cNvPr id="11" name="テキスト ボックス 10"/>
          <p:cNvSpPr txBox="1"/>
          <p:nvPr/>
        </p:nvSpPr>
        <p:spPr>
          <a:xfrm>
            <a:off x="85149" y="6470422"/>
            <a:ext cx="8865419" cy="323165"/>
          </a:xfrm>
          <a:prstGeom prst="rect">
            <a:avLst/>
          </a:prstGeom>
          <a:noFill/>
        </p:spPr>
        <p:txBody>
          <a:bodyPr wrap="square" rtlCol="0">
            <a:spAutoFit/>
          </a:bodyPr>
          <a:lstStyle/>
          <a:p>
            <a:r>
              <a:rPr lang="en-US" altLang="ja-JP" sz="1500" dirty="0" smtClean="0"/>
              <a:t>* </a:t>
            </a:r>
            <a:r>
              <a:rPr kumimoji="1" lang="en-US" altLang="ja-JP" sz="1500" dirty="0" smtClean="0"/>
              <a:t> [TG] was evaluated by fellow lab member Kikuchi E. </a:t>
            </a:r>
            <a:r>
              <a:rPr lang="ja-JP" altLang="en-US" sz="1500" dirty="0" smtClean="0"/>
              <a:t>東京大学工学部卒論 </a:t>
            </a:r>
            <a:r>
              <a:rPr lang="en-US" altLang="ja-JP" sz="1500" dirty="0" smtClean="0"/>
              <a:t>(2016)</a:t>
            </a:r>
            <a:endParaRPr kumimoji="1" lang="ja-JP" altLang="en-US" sz="1500" dirty="0"/>
          </a:p>
        </p:txBody>
      </p:sp>
      <p:sp>
        <p:nvSpPr>
          <p:cNvPr id="13" name="テキスト ボックス 12"/>
          <p:cNvSpPr txBox="1"/>
          <p:nvPr/>
        </p:nvSpPr>
        <p:spPr>
          <a:xfrm>
            <a:off x="245436" y="618491"/>
            <a:ext cx="2531016" cy="400110"/>
          </a:xfrm>
          <a:prstGeom prst="rect">
            <a:avLst/>
          </a:prstGeom>
          <a:noFill/>
        </p:spPr>
        <p:txBody>
          <a:bodyPr wrap="square" rtlCol="0">
            <a:spAutoFit/>
          </a:bodyPr>
          <a:lstStyle/>
          <a:p>
            <a:r>
              <a:rPr kumimoji="1" lang="en-US" altLang="ja-JP" sz="2000" dirty="0" smtClean="0"/>
              <a:t>Viscosity of materials:</a:t>
            </a:r>
            <a:endParaRPr kumimoji="1" lang="ja-JP" altLang="en-US" sz="2000" dirty="0"/>
          </a:p>
        </p:txBody>
      </p:sp>
    </p:spTree>
    <p:extLst>
      <p:ext uri="{BB962C8B-B14F-4D97-AF65-F5344CB8AC3E}">
        <p14:creationId xmlns:p14="http://schemas.microsoft.com/office/powerpoint/2010/main" val="2921571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
          <p:cNvSpPr txBox="1">
            <a:spLocks/>
          </p:cNvSpPr>
          <p:nvPr/>
        </p:nvSpPr>
        <p:spPr>
          <a:xfrm>
            <a:off x="-12700" y="12194"/>
            <a:ext cx="8621486"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Experimental flow</a:t>
            </a:r>
            <a:endParaRPr lang="ja-JP" altLang="en-US" sz="3600" u="sng" dirty="0">
              <a:solidFill>
                <a:srgbClr val="000066"/>
              </a:solidFill>
              <a:latin typeface="+mn-lt"/>
            </a:endParaRPr>
          </a:p>
        </p:txBody>
      </p:sp>
      <p:sp>
        <p:nvSpPr>
          <p:cNvPr id="4" name="スライド番号プレースホルダー 3"/>
          <p:cNvSpPr>
            <a:spLocks noGrp="1"/>
          </p:cNvSpPr>
          <p:nvPr>
            <p:ph type="sldNum" sz="quarter" idx="12"/>
          </p:nvPr>
        </p:nvSpPr>
        <p:spPr>
          <a:xfrm>
            <a:off x="16706850" y="6163107"/>
            <a:ext cx="2057400" cy="365125"/>
          </a:xfrm>
        </p:spPr>
        <p:txBody>
          <a:bodyPr/>
          <a:lstStyle/>
          <a:p>
            <a:fld id="{6E4B8848-009C-4A03-B37E-7CDA5ABC8CE2}" type="slidenum">
              <a:rPr kumimoji="1" lang="ja-JP" altLang="en-US" smtClean="0"/>
              <a:t>7</a:t>
            </a:fld>
            <a:endParaRPr kumimoji="1" lang="ja-JP" altLang="en-US"/>
          </a:p>
        </p:txBody>
      </p:sp>
      <p:sp>
        <p:nvSpPr>
          <p:cNvPr id="9" name="テキスト ボックス 8"/>
          <p:cNvSpPr txBox="1"/>
          <p:nvPr/>
        </p:nvSpPr>
        <p:spPr>
          <a:xfrm>
            <a:off x="6122460" y="1247350"/>
            <a:ext cx="2408577" cy="769441"/>
          </a:xfrm>
          <a:prstGeom prst="rect">
            <a:avLst/>
          </a:prstGeom>
          <a:noFill/>
          <a:ln w="38100">
            <a:noFill/>
          </a:ln>
          <a:effectLst>
            <a:outerShdw blurRad="50800" dist="38100" dir="2700000" algn="tl" rotWithShape="0">
              <a:prstClr val="black">
                <a:alpha val="40000"/>
              </a:prstClr>
            </a:outerShdw>
          </a:effectLst>
        </p:spPr>
        <p:txBody>
          <a:bodyPr wrap="square" rtlCol="0">
            <a:spAutoFit/>
          </a:bodyPr>
          <a:lstStyle/>
          <a:p>
            <a:pPr algn="ctr"/>
            <a:r>
              <a:rPr kumimoji="1" lang="en-US" altLang="ja-JP" sz="2200" b="1" dirty="0" smtClean="0">
                <a:solidFill>
                  <a:srgbClr val="FF0000"/>
                </a:solidFill>
              </a:rPr>
              <a:t>Optimization of </a:t>
            </a:r>
          </a:p>
          <a:p>
            <a:pPr algn="ctr"/>
            <a:r>
              <a:rPr kumimoji="1" lang="en-US" altLang="ja-JP" sz="2200" b="1" dirty="0" smtClean="0">
                <a:solidFill>
                  <a:srgbClr val="FF0000"/>
                </a:solidFill>
              </a:rPr>
              <a:t>spray conditions</a:t>
            </a:r>
            <a:endParaRPr kumimoji="1" lang="ja-JP" altLang="en-US" sz="2200" b="1" dirty="0">
              <a:solidFill>
                <a:srgbClr val="FF0000"/>
              </a:solidFill>
            </a:endParaRPr>
          </a:p>
        </p:txBody>
      </p:sp>
      <p:sp>
        <p:nvSpPr>
          <p:cNvPr id="10" name="テキスト ボックス 9"/>
          <p:cNvSpPr txBox="1"/>
          <p:nvPr/>
        </p:nvSpPr>
        <p:spPr>
          <a:xfrm>
            <a:off x="5713823" y="5094726"/>
            <a:ext cx="3225851" cy="769441"/>
          </a:xfrm>
          <a:prstGeom prst="rect">
            <a:avLst/>
          </a:prstGeom>
          <a:noFill/>
          <a:ln w="38100">
            <a:noFill/>
          </a:ln>
          <a:effectLst>
            <a:outerShdw blurRad="50800" dist="38100" dir="2700000" algn="tl" rotWithShape="0">
              <a:prstClr val="black">
                <a:alpha val="40000"/>
              </a:prstClr>
            </a:outerShdw>
          </a:effectLst>
        </p:spPr>
        <p:txBody>
          <a:bodyPr wrap="square" rtlCol="0">
            <a:spAutoFit/>
          </a:bodyPr>
          <a:lstStyle/>
          <a:p>
            <a:pPr algn="ctr"/>
            <a:r>
              <a:rPr lang="en-US" altLang="ja-JP" sz="2200" b="1" dirty="0" smtClean="0">
                <a:solidFill>
                  <a:srgbClr val="FF0000"/>
                </a:solidFill>
              </a:rPr>
              <a:t>Response to </a:t>
            </a:r>
          </a:p>
          <a:p>
            <a:pPr algn="ctr"/>
            <a:r>
              <a:rPr kumimoji="1" lang="en-US" altLang="ja-JP" sz="2200" b="1" dirty="0" smtClean="0">
                <a:solidFill>
                  <a:srgbClr val="FF0000"/>
                </a:solidFill>
              </a:rPr>
              <a:t>multi-layered hydrogels</a:t>
            </a:r>
            <a:endParaRPr kumimoji="1" lang="ja-JP" altLang="en-US" sz="2200" b="1" dirty="0">
              <a:solidFill>
                <a:srgbClr val="FF0000"/>
              </a:solidFill>
            </a:endParaRPr>
          </a:p>
        </p:txBody>
      </p:sp>
      <p:sp>
        <p:nvSpPr>
          <p:cNvPr id="15" name="テキスト ボックス 14"/>
          <p:cNvSpPr txBox="1"/>
          <p:nvPr/>
        </p:nvSpPr>
        <p:spPr>
          <a:xfrm>
            <a:off x="5713823" y="3237713"/>
            <a:ext cx="3177022" cy="769441"/>
          </a:xfrm>
          <a:prstGeom prst="rect">
            <a:avLst/>
          </a:prstGeom>
          <a:noFill/>
          <a:ln w="38100">
            <a:noFill/>
          </a:ln>
          <a:effectLst>
            <a:outerShdw blurRad="50800" dist="38100" dir="2700000" algn="tl" rotWithShape="0">
              <a:prstClr val="black">
                <a:alpha val="40000"/>
              </a:prstClr>
            </a:outerShdw>
          </a:effectLst>
        </p:spPr>
        <p:txBody>
          <a:bodyPr wrap="square" rtlCol="0">
            <a:spAutoFit/>
          </a:bodyPr>
          <a:lstStyle/>
          <a:p>
            <a:pPr algn="ctr"/>
            <a:r>
              <a:rPr lang="en-US" altLang="ja-JP" sz="2200" b="1" dirty="0" smtClean="0">
                <a:solidFill>
                  <a:srgbClr val="FF0000"/>
                </a:solidFill>
              </a:rPr>
              <a:t>Effect of spray conditions and materials on cells</a:t>
            </a:r>
            <a:endParaRPr kumimoji="1" lang="ja-JP" altLang="en-US" sz="2200" b="1" dirty="0">
              <a:solidFill>
                <a:srgbClr val="FF0000"/>
              </a:solidFill>
            </a:endParaRPr>
          </a:p>
        </p:txBody>
      </p:sp>
      <p:sp>
        <p:nvSpPr>
          <p:cNvPr id="16"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Experiment 0</a:t>
            </a:r>
            <a:endParaRPr lang="ja-JP" altLang="en-US" dirty="0"/>
          </a:p>
        </p:txBody>
      </p:sp>
      <p:graphicFrame>
        <p:nvGraphicFramePr>
          <p:cNvPr id="5" name="図表 4"/>
          <p:cNvGraphicFramePr/>
          <p:nvPr>
            <p:extLst>
              <p:ext uri="{D42A27DB-BD31-4B8C-83A1-F6EECF244321}">
                <p14:modId xmlns:p14="http://schemas.microsoft.com/office/powerpoint/2010/main" val="4083081975"/>
              </p:ext>
            </p:extLst>
          </p:nvPr>
        </p:nvGraphicFramePr>
        <p:xfrm>
          <a:off x="316342" y="716636"/>
          <a:ext cx="5397481" cy="5811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97351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121988" y="686087"/>
            <a:ext cx="6105503" cy="2819909"/>
            <a:chOff x="163574" y="610718"/>
            <a:chExt cx="5174602" cy="2382072"/>
          </a:xfrm>
        </p:grpSpPr>
        <p:pic>
          <p:nvPicPr>
            <p:cNvPr id="8" name="図 7"/>
            <p:cNvPicPr>
              <a:picLocks noChangeAspect="1"/>
            </p:cNvPicPr>
            <p:nvPr/>
          </p:nvPicPr>
          <p:blipFill>
            <a:blip r:embed="rId3"/>
            <a:stretch>
              <a:fillRect/>
            </a:stretch>
          </p:blipFill>
          <p:spPr>
            <a:xfrm>
              <a:off x="163574" y="614275"/>
              <a:ext cx="5174602" cy="2378515"/>
            </a:xfrm>
            <a:prstGeom prst="rect">
              <a:avLst/>
            </a:prstGeom>
            <a:solidFill>
              <a:schemeClr val="bg1"/>
            </a:solidFill>
          </p:spPr>
        </p:pic>
        <p:sp>
          <p:nvSpPr>
            <p:cNvPr id="5" name="正方形/長方形 4"/>
            <p:cNvSpPr/>
            <p:nvPr/>
          </p:nvSpPr>
          <p:spPr>
            <a:xfrm>
              <a:off x="1720217" y="610718"/>
              <a:ext cx="2498100" cy="706908"/>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257253" y="1738966"/>
              <a:ext cx="1924347" cy="71506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a:xfrm>
            <a:off x="6759124" y="6549324"/>
            <a:ext cx="2057400" cy="365125"/>
          </a:xfrm>
        </p:spPr>
        <p:txBody>
          <a:bodyPr/>
          <a:lstStyle/>
          <a:p>
            <a:fld id="{6E4B8848-009C-4A03-B37E-7CDA5ABC8CE2}" type="slidenum">
              <a:rPr kumimoji="1" lang="ja-JP" altLang="en-US" smtClean="0"/>
              <a:t>8</a:t>
            </a:fld>
            <a:endParaRPr kumimoji="1" lang="ja-JP" altLang="en-US"/>
          </a:p>
        </p:txBody>
      </p:sp>
      <p:pic>
        <p:nvPicPr>
          <p:cNvPr id="9" name="図 8"/>
          <p:cNvPicPr>
            <a:picLocks noChangeAspect="1"/>
          </p:cNvPicPr>
          <p:nvPr/>
        </p:nvPicPr>
        <p:blipFill>
          <a:blip r:embed="rId4"/>
          <a:stretch>
            <a:fillRect/>
          </a:stretch>
        </p:blipFill>
        <p:spPr>
          <a:xfrm>
            <a:off x="10284519" y="2170028"/>
            <a:ext cx="1671783" cy="1928982"/>
          </a:xfrm>
          <a:prstGeom prst="rect">
            <a:avLst/>
          </a:prstGeom>
        </p:spPr>
      </p:pic>
      <p:pic>
        <p:nvPicPr>
          <p:cNvPr id="22" name="図 21"/>
          <p:cNvPicPr>
            <a:picLocks noChangeAspect="1"/>
          </p:cNvPicPr>
          <p:nvPr/>
        </p:nvPicPr>
        <p:blipFill>
          <a:blip r:embed="rId5"/>
          <a:stretch>
            <a:fillRect/>
          </a:stretch>
        </p:blipFill>
        <p:spPr>
          <a:xfrm>
            <a:off x="6488411" y="4417763"/>
            <a:ext cx="1582561" cy="1307188"/>
          </a:xfrm>
          <a:prstGeom prst="rect">
            <a:avLst/>
          </a:prstGeom>
        </p:spPr>
      </p:pic>
      <p:sp>
        <p:nvSpPr>
          <p:cNvPr id="23" name="テキスト ボックス 22"/>
          <p:cNvSpPr txBox="1"/>
          <p:nvPr/>
        </p:nvSpPr>
        <p:spPr>
          <a:xfrm>
            <a:off x="6531953" y="5679498"/>
            <a:ext cx="1582561" cy="369332"/>
          </a:xfrm>
          <a:prstGeom prst="rect">
            <a:avLst/>
          </a:prstGeom>
          <a:noFill/>
        </p:spPr>
        <p:txBody>
          <a:bodyPr wrap="square" rtlCol="0">
            <a:spAutoFit/>
          </a:bodyPr>
          <a:lstStyle/>
          <a:p>
            <a:r>
              <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While stirring</a:t>
            </a:r>
            <a:endParaRPr kumimoji="1"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4" name="テキスト ボックス 23"/>
          <p:cNvSpPr txBox="1"/>
          <p:nvPr/>
        </p:nvSpPr>
        <p:spPr>
          <a:xfrm>
            <a:off x="6275946" y="774815"/>
            <a:ext cx="2130462" cy="656590"/>
          </a:xfrm>
          <a:prstGeom prst="rect">
            <a:avLst/>
          </a:prstGeom>
          <a:noFill/>
        </p:spPr>
        <p:txBody>
          <a:bodyPr wrap="square" rtlCol="0">
            <a:spAutoFit/>
          </a:bodyPr>
          <a:lstStyle/>
          <a:p>
            <a:pPr>
              <a:lnSpc>
                <a:spcPts val="2200"/>
              </a:lnSpc>
            </a:pPr>
            <a:r>
              <a:rPr lang="en-US" altLang="ja-JP" sz="2400" u="sng" dirty="0" smtClean="0">
                <a:ea typeface="Arial Unicode MS" panose="020B0604020202020204" pitchFamily="50" charset="-128"/>
                <a:cs typeface="Arial Unicode MS" panose="020B0604020202020204" pitchFamily="50" charset="-128"/>
              </a:rPr>
              <a:t>Spray coverage</a:t>
            </a:r>
          </a:p>
          <a:p>
            <a:pPr>
              <a:lnSpc>
                <a:spcPts val="2200"/>
              </a:lnSpc>
            </a:pPr>
            <a:r>
              <a:rPr lang="en-US" altLang="ja-JP" sz="2400" u="sng" dirty="0" smtClean="0">
                <a:ea typeface="Arial Unicode MS" panose="020B0604020202020204" pitchFamily="50" charset="-128"/>
                <a:cs typeface="Arial Unicode MS" panose="020B0604020202020204" pitchFamily="50" charset="-128"/>
              </a:rPr>
              <a:t>Gel thickness</a:t>
            </a:r>
          </a:p>
        </p:txBody>
      </p:sp>
      <p:sp>
        <p:nvSpPr>
          <p:cNvPr id="25" name="テキスト ボックス 24"/>
          <p:cNvSpPr txBox="1"/>
          <p:nvPr/>
        </p:nvSpPr>
        <p:spPr>
          <a:xfrm>
            <a:off x="6335902" y="3944503"/>
            <a:ext cx="2956580" cy="477054"/>
          </a:xfrm>
          <a:prstGeom prst="rect">
            <a:avLst/>
          </a:prstGeom>
          <a:noFill/>
        </p:spPr>
        <p:txBody>
          <a:bodyPr wrap="square" rtlCol="0">
            <a:spAutoFit/>
          </a:bodyPr>
          <a:lstStyle/>
          <a:p>
            <a:r>
              <a:rPr lang="en-US" altLang="ja-JP" sz="2400" u="sng" dirty="0" smtClean="0">
                <a:ea typeface="Arial Unicode MS" panose="020B0604020202020204" pitchFamily="50" charset="-128"/>
                <a:cs typeface="Arial Unicode MS" panose="020B0604020202020204" pitchFamily="50" charset="-128"/>
              </a:rPr>
              <a:t>Droplet sizes</a:t>
            </a:r>
          </a:p>
        </p:txBody>
      </p:sp>
      <p:sp>
        <p:nvSpPr>
          <p:cNvPr id="26" name="テキスト ボックス 25"/>
          <p:cNvSpPr txBox="1"/>
          <p:nvPr/>
        </p:nvSpPr>
        <p:spPr>
          <a:xfrm>
            <a:off x="10284519" y="1738966"/>
            <a:ext cx="2615688" cy="369332"/>
          </a:xfrm>
          <a:prstGeom prst="rect">
            <a:avLst/>
          </a:prstGeom>
          <a:noFill/>
        </p:spPr>
        <p:txBody>
          <a:bodyPr wrap="square" rtlCol="0">
            <a:spAutoFit/>
          </a:bodyPr>
          <a:lstStyle/>
          <a:p>
            <a:r>
              <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Actual  set-up:</a:t>
            </a:r>
          </a:p>
        </p:txBody>
      </p:sp>
      <p:pic>
        <p:nvPicPr>
          <p:cNvPr id="32" name="図 31"/>
          <p:cNvPicPr>
            <a:picLocks noChangeAspect="1"/>
          </p:cNvPicPr>
          <p:nvPr/>
        </p:nvPicPr>
        <p:blipFill>
          <a:blip r:embed="rId6"/>
          <a:stretch>
            <a:fillRect/>
          </a:stretch>
        </p:blipFill>
        <p:spPr>
          <a:xfrm>
            <a:off x="6415426" y="1380461"/>
            <a:ext cx="2444640" cy="1720472"/>
          </a:xfrm>
          <a:prstGeom prst="rect">
            <a:avLst/>
          </a:prstGeom>
        </p:spPr>
      </p:pic>
      <p:sp>
        <p:nvSpPr>
          <p:cNvPr id="37" name="タイトル 1"/>
          <p:cNvSpPr txBox="1">
            <a:spLocks/>
          </p:cNvSpPr>
          <p:nvPr/>
        </p:nvSpPr>
        <p:spPr>
          <a:xfrm>
            <a:off x="-12700" y="12194"/>
            <a:ext cx="8621486"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u="sng" dirty="0" smtClean="0">
                <a:latin typeface="+mn-lt"/>
              </a:rPr>
              <a:t>Spray characterization</a:t>
            </a:r>
            <a:endParaRPr lang="ja-JP" altLang="en-US" sz="3600" u="sng" dirty="0">
              <a:solidFill>
                <a:srgbClr val="000066"/>
              </a:solidFill>
              <a:latin typeface="+mn-lt"/>
            </a:endParaRPr>
          </a:p>
        </p:txBody>
      </p:sp>
      <p:sp>
        <p:nvSpPr>
          <p:cNvPr id="10" name="テキスト ボックス 9"/>
          <p:cNvSpPr txBox="1"/>
          <p:nvPr/>
        </p:nvSpPr>
        <p:spPr>
          <a:xfrm>
            <a:off x="6228425" y="3161755"/>
            <a:ext cx="1935978" cy="461665"/>
          </a:xfrm>
          <a:prstGeom prst="rect">
            <a:avLst/>
          </a:prstGeom>
          <a:solidFill>
            <a:schemeClr val="accent2">
              <a:lumMod val="20000"/>
              <a:lumOff val="80000"/>
            </a:schemeClr>
          </a:solidFill>
        </p:spPr>
        <p:txBody>
          <a:bodyPr wrap="square" rtlCol="0">
            <a:spAutoFit/>
          </a:bodyPr>
          <a:lstStyle/>
          <a:p>
            <a:r>
              <a:rPr kumimoji="1" lang="en-US" altLang="ja-JP" sz="2400" b="1" dirty="0" smtClean="0">
                <a:solidFill>
                  <a:srgbClr val="FF0000"/>
                </a:solidFill>
              </a:rPr>
              <a:t>Homogeneity</a:t>
            </a:r>
            <a:endParaRPr kumimoji="1" lang="ja-JP" altLang="en-US" sz="2400" b="1" dirty="0">
              <a:solidFill>
                <a:srgbClr val="FF0000"/>
              </a:solidFill>
            </a:endParaRPr>
          </a:p>
        </p:txBody>
      </p:sp>
      <p:sp>
        <p:nvSpPr>
          <p:cNvPr id="29" name="テキスト ボックス 28"/>
          <p:cNvSpPr txBox="1"/>
          <p:nvPr/>
        </p:nvSpPr>
        <p:spPr>
          <a:xfrm>
            <a:off x="6075853" y="6112758"/>
            <a:ext cx="2415290" cy="461665"/>
          </a:xfrm>
          <a:prstGeom prst="rect">
            <a:avLst/>
          </a:prstGeom>
          <a:solidFill>
            <a:schemeClr val="accent2">
              <a:lumMod val="20000"/>
              <a:lumOff val="80000"/>
            </a:schemeClr>
          </a:solidFill>
        </p:spPr>
        <p:txBody>
          <a:bodyPr wrap="square" rtlCol="0">
            <a:spAutoFit/>
          </a:bodyPr>
          <a:lstStyle/>
          <a:p>
            <a:r>
              <a:rPr kumimoji="1" lang="en-US" altLang="ja-JP" sz="2400" b="1" dirty="0" smtClean="0">
                <a:solidFill>
                  <a:srgbClr val="FF0000"/>
                </a:solidFill>
              </a:rPr>
              <a:t>Mixing efficiency</a:t>
            </a:r>
            <a:endParaRPr kumimoji="1" lang="ja-JP" altLang="en-US" sz="2400" b="1" dirty="0">
              <a:solidFill>
                <a:srgbClr val="FF0000"/>
              </a:solidFill>
            </a:endParaRPr>
          </a:p>
        </p:txBody>
      </p:sp>
      <p:sp>
        <p:nvSpPr>
          <p:cNvPr id="114" name="四角形吹き出し 113"/>
          <p:cNvSpPr/>
          <p:nvPr/>
        </p:nvSpPr>
        <p:spPr>
          <a:xfrm>
            <a:off x="374511" y="2722540"/>
            <a:ext cx="5193160" cy="3889601"/>
          </a:xfrm>
          <a:custGeom>
            <a:avLst/>
            <a:gdLst>
              <a:gd name="connsiteX0" fmla="*/ 0 w 4475835"/>
              <a:gd name="connsiteY0" fmla="*/ 0 h 3035104"/>
              <a:gd name="connsiteX1" fmla="*/ 745973 w 4475835"/>
              <a:gd name="connsiteY1" fmla="*/ 0 h 3035104"/>
              <a:gd name="connsiteX2" fmla="*/ 2149923 w 4475835"/>
              <a:gd name="connsiteY2" fmla="*/ -923764 h 3035104"/>
              <a:gd name="connsiteX3" fmla="*/ 1864931 w 4475835"/>
              <a:gd name="connsiteY3" fmla="*/ 0 h 3035104"/>
              <a:gd name="connsiteX4" fmla="*/ 4475835 w 4475835"/>
              <a:gd name="connsiteY4" fmla="*/ 0 h 3035104"/>
              <a:gd name="connsiteX5" fmla="*/ 4475835 w 4475835"/>
              <a:gd name="connsiteY5" fmla="*/ 505851 h 3035104"/>
              <a:gd name="connsiteX6" fmla="*/ 4475835 w 4475835"/>
              <a:gd name="connsiteY6" fmla="*/ 505851 h 3035104"/>
              <a:gd name="connsiteX7" fmla="*/ 4475835 w 4475835"/>
              <a:gd name="connsiteY7" fmla="*/ 1264627 h 3035104"/>
              <a:gd name="connsiteX8" fmla="*/ 4475835 w 4475835"/>
              <a:gd name="connsiteY8" fmla="*/ 3035104 h 3035104"/>
              <a:gd name="connsiteX9" fmla="*/ 1864931 w 4475835"/>
              <a:gd name="connsiteY9" fmla="*/ 3035104 h 3035104"/>
              <a:gd name="connsiteX10" fmla="*/ 745973 w 4475835"/>
              <a:gd name="connsiteY10" fmla="*/ 3035104 h 3035104"/>
              <a:gd name="connsiteX11" fmla="*/ 745973 w 4475835"/>
              <a:gd name="connsiteY11" fmla="*/ 3035104 h 3035104"/>
              <a:gd name="connsiteX12" fmla="*/ 0 w 4475835"/>
              <a:gd name="connsiteY12" fmla="*/ 3035104 h 3035104"/>
              <a:gd name="connsiteX13" fmla="*/ 0 w 4475835"/>
              <a:gd name="connsiteY13" fmla="*/ 1264627 h 3035104"/>
              <a:gd name="connsiteX14" fmla="*/ 0 w 4475835"/>
              <a:gd name="connsiteY14" fmla="*/ 505851 h 3035104"/>
              <a:gd name="connsiteX15" fmla="*/ 0 w 4475835"/>
              <a:gd name="connsiteY15" fmla="*/ 505851 h 3035104"/>
              <a:gd name="connsiteX16" fmla="*/ 0 w 4475835"/>
              <a:gd name="connsiteY16" fmla="*/ 0 h 3035104"/>
              <a:gd name="connsiteX0" fmla="*/ 0 w 4475835"/>
              <a:gd name="connsiteY0" fmla="*/ 923764 h 3958868"/>
              <a:gd name="connsiteX1" fmla="*/ 745973 w 4475835"/>
              <a:gd name="connsiteY1" fmla="*/ 923764 h 3958868"/>
              <a:gd name="connsiteX2" fmla="*/ 2149923 w 4475835"/>
              <a:gd name="connsiteY2" fmla="*/ 0 h 3958868"/>
              <a:gd name="connsiteX3" fmla="*/ 2718371 w 4475835"/>
              <a:gd name="connsiteY3" fmla="*/ 923764 h 3958868"/>
              <a:gd name="connsiteX4" fmla="*/ 4475835 w 4475835"/>
              <a:gd name="connsiteY4" fmla="*/ 923764 h 3958868"/>
              <a:gd name="connsiteX5" fmla="*/ 4475835 w 4475835"/>
              <a:gd name="connsiteY5" fmla="*/ 1429615 h 3958868"/>
              <a:gd name="connsiteX6" fmla="*/ 4475835 w 4475835"/>
              <a:gd name="connsiteY6" fmla="*/ 1429615 h 3958868"/>
              <a:gd name="connsiteX7" fmla="*/ 4475835 w 4475835"/>
              <a:gd name="connsiteY7" fmla="*/ 2188391 h 3958868"/>
              <a:gd name="connsiteX8" fmla="*/ 4475835 w 4475835"/>
              <a:gd name="connsiteY8" fmla="*/ 3958868 h 3958868"/>
              <a:gd name="connsiteX9" fmla="*/ 1864931 w 4475835"/>
              <a:gd name="connsiteY9" fmla="*/ 3958868 h 3958868"/>
              <a:gd name="connsiteX10" fmla="*/ 745973 w 4475835"/>
              <a:gd name="connsiteY10" fmla="*/ 3958868 h 3958868"/>
              <a:gd name="connsiteX11" fmla="*/ 745973 w 4475835"/>
              <a:gd name="connsiteY11" fmla="*/ 3958868 h 3958868"/>
              <a:gd name="connsiteX12" fmla="*/ 0 w 4475835"/>
              <a:gd name="connsiteY12" fmla="*/ 3958868 h 3958868"/>
              <a:gd name="connsiteX13" fmla="*/ 0 w 4475835"/>
              <a:gd name="connsiteY13" fmla="*/ 2188391 h 3958868"/>
              <a:gd name="connsiteX14" fmla="*/ 0 w 4475835"/>
              <a:gd name="connsiteY14" fmla="*/ 1429615 h 3958868"/>
              <a:gd name="connsiteX15" fmla="*/ 0 w 4475835"/>
              <a:gd name="connsiteY15" fmla="*/ 1429615 h 3958868"/>
              <a:gd name="connsiteX16" fmla="*/ 0 w 4475835"/>
              <a:gd name="connsiteY16" fmla="*/ 923764 h 3958868"/>
              <a:gd name="connsiteX0" fmla="*/ 0 w 4475835"/>
              <a:gd name="connsiteY0" fmla="*/ 923764 h 3958868"/>
              <a:gd name="connsiteX1" fmla="*/ 2254733 w 4475835"/>
              <a:gd name="connsiteY1" fmla="*/ 969484 h 3958868"/>
              <a:gd name="connsiteX2" fmla="*/ 2149923 w 4475835"/>
              <a:gd name="connsiteY2" fmla="*/ 0 h 3958868"/>
              <a:gd name="connsiteX3" fmla="*/ 2718371 w 4475835"/>
              <a:gd name="connsiteY3" fmla="*/ 923764 h 3958868"/>
              <a:gd name="connsiteX4" fmla="*/ 4475835 w 4475835"/>
              <a:gd name="connsiteY4" fmla="*/ 923764 h 3958868"/>
              <a:gd name="connsiteX5" fmla="*/ 4475835 w 4475835"/>
              <a:gd name="connsiteY5" fmla="*/ 1429615 h 3958868"/>
              <a:gd name="connsiteX6" fmla="*/ 4475835 w 4475835"/>
              <a:gd name="connsiteY6" fmla="*/ 1429615 h 3958868"/>
              <a:gd name="connsiteX7" fmla="*/ 4475835 w 4475835"/>
              <a:gd name="connsiteY7" fmla="*/ 2188391 h 3958868"/>
              <a:gd name="connsiteX8" fmla="*/ 4475835 w 4475835"/>
              <a:gd name="connsiteY8" fmla="*/ 3958868 h 3958868"/>
              <a:gd name="connsiteX9" fmla="*/ 1864931 w 4475835"/>
              <a:gd name="connsiteY9" fmla="*/ 3958868 h 3958868"/>
              <a:gd name="connsiteX10" fmla="*/ 745973 w 4475835"/>
              <a:gd name="connsiteY10" fmla="*/ 3958868 h 3958868"/>
              <a:gd name="connsiteX11" fmla="*/ 745973 w 4475835"/>
              <a:gd name="connsiteY11" fmla="*/ 3958868 h 3958868"/>
              <a:gd name="connsiteX12" fmla="*/ 0 w 4475835"/>
              <a:gd name="connsiteY12" fmla="*/ 3958868 h 3958868"/>
              <a:gd name="connsiteX13" fmla="*/ 0 w 4475835"/>
              <a:gd name="connsiteY13" fmla="*/ 2188391 h 3958868"/>
              <a:gd name="connsiteX14" fmla="*/ 0 w 4475835"/>
              <a:gd name="connsiteY14" fmla="*/ 1429615 h 3958868"/>
              <a:gd name="connsiteX15" fmla="*/ 0 w 4475835"/>
              <a:gd name="connsiteY15" fmla="*/ 1429615 h 3958868"/>
              <a:gd name="connsiteX16" fmla="*/ 0 w 4475835"/>
              <a:gd name="connsiteY16" fmla="*/ 923764 h 3958868"/>
              <a:gd name="connsiteX0" fmla="*/ 0 w 4475835"/>
              <a:gd name="connsiteY0" fmla="*/ 1106644 h 4141748"/>
              <a:gd name="connsiteX1" fmla="*/ 2254733 w 4475835"/>
              <a:gd name="connsiteY1" fmla="*/ 1152364 h 4141748"/>
              <a:gd name="connsiteX2" fmla="*/ 3033843 w 4475835"/>
              <a:gd name="connsiteY2" fmla="*/ 0 h 4141748"/>
              <a:gd name="connsiteX3" fmla="*/ 2718371 w 4475835"/>
              <a:gd name="connsiteY3" fmla="*/ 1106644 h 4141748"/>
              <a:gd name="connsiteX4" fmla="*/ 4475835 w 4475835"/>
              <a:gd name="connsiteY4" fmla="*/ 1106644 h 4141748"/>
              <a:gd name="connsiteX5" fmla="*/ 4475835 w 4475835"/>
              <a:gd name="connsiteY5" fmla="*/ 1612495 h 4141748"/>
              <a:gd name="connsiteX6" fmla="*/ 4475835 w 4475835"/>
              <a:gd name="connsiteY6" fmla="*/ 1612495 h 4141748"/>
              <a:gd name="connsiteX7" fmla="*/ 4475835 w 4475835"/>
              <a:gd name="connsiteY7" fmla="*/ 2371271 h 4141748"/>
              <a:gd name="connsiteX8" fmla="*/ 4475835 w 4475835"/>
              <a:gd name="connsiteY8" fmla="*/ 4141748 h 4141748"/>
              <a:gd name="connsiteX9" fmla="*/ 1864931 w 4475835"/>
              <a:gd name="connsiteY9" fmla="*/ 4141748 h 4141748"/>
              <a:gd name="connsiteX10" fmla="*/ 745973 w 4475835"/>
              <a:gd name="connsiteY10" fmla="*/ 4141748 h 4141748"/>
              <a:gd name="connsiteX11" fmla="*/ 745973 w 4475835"/>
              <a:gd name="connsiteY11" fmla="*/ 4141748 h 4141748"/>
              <a:gd name="connsiteX12" fmla="*/ 0 w 4475835"/>
              <a:gd name="connsiteY12" fmla="*/ 4141748 h 4141748"/>
              <a:gd name="connsiteX13" fmla="*/ 0 w 4475835"/>
              <a:gd name="connsiteY13" fmla="*/ 2371271 h 4141748"/>
              <a:gd name="connsiteX14" fmla="*/ 0 w 4475835"/>
              <a:gd name="connsiteY14" fmla="*/ 1612495 h 4141748"/>
              <a:gd name="connsiteX15" fmla="*/ 0 w 4475835"/>
              <a:gd name="connsiteY15" fmla="*/ 1612495 h 4141748"/>
              <a:gd name="connsiteX16" fmla="*/ 0 w 4475835"/>
              <a:gd name="connsiteY16" fmla="*/ 1106644 h 4141748"/>
              <a:gd name="connsiteX0" fmla="*/ 0 w 4475835"/>
              <a:gd name="connsiteY0" fmla="*/ 1106644 h 4141748"/>
              <a:gd name="connsiteX1" fmla="*/ 2239493 w 4475835"/>
              <a:gd name="connsiteY1" fmla="*/ 1121884 h 4141748"/>
              <a:gd name="connsiteX2" fmla="*/ 3033843 w 4475835"/>
              <a:gd name="connsiteY2" fmla="*/ 0 h 4141748"/>
              <a:gd name="connsiteX3" fmla="*/ 2718371 w 4475835"/>
              <a:gd name="connsiteY3" fmla="*/ 1106644 h 4141748"/>
              <a:gd name="connsiteX4" fmla="*/ 4475835 w 4475835"/>
              <a:gd name="connsiteY4" fmla="*/ 1106644 h 4141748"/>
              <a:gd name="connsiteX5" fmla="*/ 4475835 w 4475835"/>
              <a:gd name="connsiteY5" fmla="*/ 1612495 h 4141748"/>
              <a:gd name="connsiteX6" fmla="*/ 4475835 w 4475835"/>
              <a:gd name="connsiteY6" fmla="*/ 1612495 h 4141748"/>
              <a:gd name="connsiteX7" fmla="*/ 4475835 w 4475835"/>
              <a:gd name="connsiteY7" fmla="*/ 2371271 h 4141748"/>
              <a:gd name="connsiteX8" fmla="*/ 4475835 w 4475835"/>
              <a:gd name="connsiteY8" fmla="*/ 4141748 h 4141748"/>
              <a:gd name="connsiteX9" fmla="*/ 1864931 w 4475835"/>
              <a:gd name="connsiteY9" fmla="*/ 4141748 h 4141748"/>
              <a:gd name="connsiteX10" fmla="*/ 745973 w 4475835"/>
              <a:gd name="connsiteY10" fmla="*/ 4141748 h 4141748"/>
              <a:gd name="connsiteX11" fmla="*/ 745973 w 4475835"/>
              <a:gd name="connsiteY11" fmla="*/ 4141748 h 4141748"/>
              <a:gd name="connsiteX12" fmla="*/ 0 w 4475835"/>
              <a:gd name="connsiteY12" fmla="*/ 4141748 h 4141748"/>
              <a:gd name="connsiteX13" fmla="*/ 0 w 4475835"/>
              <a:gd name="connsiteY13" fmla="*/ 2371271 h 4141748"/>
              <a:gd name="connsiteX14" fmla="*/ 0 w 4475835"/>
              <a:gd name="connsiteY14" fmla="*/ 1612495 h 4141748"/>
              <a:gd name="connsiteX15" fmla="*/ 0 w 4475835"/>
              <a:gd name="connsiteY15" fmla="*/ 1612495 h 4141748"/>
              <a:gd name="connsiteX16" fmla="*/ 0 w 4475835"/>
              <a:gd name="connsiteY16" fmla="*/ 1106644 h 4141748"/>
              <a:gd name="connsiteX0" fmla="*/ 0 w 4475835"/>
              <a:gd name="connsiteY0" fmla="*/ 893284 h 3928388"/>
              <a:gd name="connsiteX1" fmla="*/ 2239493 w 4475835"/>
              <a:gd name="connsiteY1" fmla="*/ 908524 h 3928388"/>
              <a:gd name="connsiteX2" fmla="*/ 3216723 w 4475835"/>
              <a:gd name="connsiteY2" fmla="*/ 0 h 3928388"/>
              <a:gd name="connsiteX3" fmla="*/ 2718371 w 4475835"/>
              <a:gd name="connsiteY3" fmla="*/ 893284 h 3928388"/>
              <a:gd name="connsiteX4" fmla="*/ 4475835 w 4475835"/>
              <a:gd name="connsiteY4" fmla="*/ 893284 h 3928388"/>
              <a:gd name="connsiteX5" fmla="*/ 4475835 w 4475835"/>
              <a:gd name="connsiteY5" fmla="*/ 1399135 h 3928388"/>
              <a:gd name="connsiteX6" fmla="*/ 4475835 w 4475835"/>
              <a:gd name="connsiteY6" fmla="*/ 1399135 h 3928388"/>
              <a:gd name="connsiteX7" fmla="*/ 4475835 w 4475835"/>
              <a:gd name="connsiteY7" fmla="*/ 2157911 h 3928388"/>
              <a:gd name="connsiteX8" fmla="*/ 4475835 w 4475835"/>
              <a:gd name="connsiteY8" fmla="*/ 3928388 h 3928388"/>
              <a:gd name="connsiteX9" fmla="*/ 1864931 w 4475835"/>
              <a:gd name="connsiteY9" fmla="*/ 3928388 h 3928388"/>
              <a:gd name="connsiteX10" fmla="*/ 745973 w 4475835"/>
              <a:gd name="connsiteY10" fmla="*/ 3928388 h 3928388"/>
              <a:gd name="connsiteX11" fmla="*/ 745973 w 4475835"/>
              <a:gd name="connsiteY11" fmla="*/ 3928388 h 3928388"/>
              <a:gd name="connsiteX12" fmla="*/ 0 w 4475835"/>
              <a:gd name="connsiteY12" fmla="*/ 3928388 h 3928388"/>
              <a:gd name="connsiteX13" fmla="*/ 0 w 4475835"/>
              <a:gd name="connsiteY13" fmla="*/ 2157911 h 3928388"/>
              <a:gd name="connsiteX14" fmla="*/ 0 w 4475835"/>
              <a:gd name="connsiteY14" fmla="*/ 1399135 h 3928388"/>
              <a:gd name="connsiteX15" fmla="*/ 0 w 4475835"/>
              <a:gd name="connsiteY15" fmla="*/ 1399135 h 3928388"/>
              <a:gd name="connsiteX16" fmla="*/ 0 w 4475835"/>
              <a:gd name="connsiteY16" fmla="*/ 893284 h 3928388"/>
              <a:gd name="connsiteX0" fmla="*/ 0 w 4475835"/>
              <a:gd name="connsiteY0" fmla="*/ 893284 h 3928388"/>
              <a:gd name="connsiteX1" fmla="*/ 1971863 w 4475835"/>
              <a:gd name="connsiteY1" fmla="*/ 896421 h 3928388"/>
              <a:gd name="connsiteX2" fmla="*/ 3216723 w 4475835"/>
              <a:gd name="connsiteY2" fmla="*/ 0 h 3928388"/>
              <a:gd name="connsiteX3" fmla="*/ 2718371 w 4475835"/>
              <a:gd name="connsiteY3" fmla="*/ 893284 h 3928388"/>
              <a:gd name="connsiteX4" fmla="*/ 4475835 w 4475835"/>
              <a:gd name="connsiteY4" fmla="*/ 893284 h 3928388"/>
              <a:gd name="connsiteX5" fmla="*/ 4475835 w 4475835"/>
              <a:gd name="connsiteY5" fmla="*/ 1399135 h 3928388"/>
              <a:gd name="connsiteX6" fmla="*/ 4475835 w 4475835"/>
              <a:gd name="connsiteY6" fmla="*/ 1399135 h 3928388"/>
              <a:gd name="connsiteX7" fmla="*/ 4475835 w 4475835"/>
              <a:gd name="connsiteY7" fmla="*/ 2157911 h 3928388"/>
              <a:gd name="connsiteX8" fmla="*/ 4475835 w 4475835"/>
              <a:gd name="connsiteY8" fmla="*/ 3928388 h 3928388"/>
              <a:gd name="connsiteX9" fmla="*/ 1864931 w 4475835"/>
              <a:gd name="connsiteY9" fmla="*/ 3928388 h 3928388"/>
              <a:gd name="connsiteX10" fmla="*/ 745973 w 4475835"/>
              <a:gd name="connsiteY10" fmla="*/ 3928388 h 3928388"/>
              <a:gd name="connsiteX11" fmla="*/ 745973 w 4475835"/>
              <a:gd name="connsiteY11" fmla="*/ 3928388 h 3928388"/>
              <a:gd name="connsiteX12" fmla="*/ 0 w 4475835"/>
              <a:gd name="connsiteY12" fmla="*/ 3928388 h 3928388"/>
              <a:gd name="connsiteX13" fmla="*/ 0 w 4475835"/>
              <a:gd name="connsiteY13" fmla="*/ 2157911 h 3928388"/>
              <a:gd name="connsiteX14" fmla="*/ 0 w 4475835"/>
              <a:gd name="connsiteY14" fmla="*/ 1399135 h 3928388"/>
              <a:gd name="connsiteX15" fmla="*/ 0 w 4475835"/>
              <a:gd name="connsiteY15" fmla="*/ 1399135 h 3928388"/>
              <a:gd name="connsiteX16" fmla="*/ 0 w 4475835"/>
              <a:gd name="connsiteY16" fmla="*/ 893284 h 3928388"/>
              <a:gd name="connsiteX0" fmla="*/ 0 w 4475835"/>
              <a:gd name="connsiteY0" fmla="*/ 893284 h 3928388"/>
              <a:gd name="connsiteX1" fmla="*/ 1971863 w 4475835"/>
              <a:gd name="connsiteY1" fmla="*/ 896421 h 3928388"/>
              <a:gd name="connsiteX2" fmla="*/ 3216723 w 4475835"/>
              <a:gd name="connsiteY2" fmla="*/ 0 h 3928388"/>
              <a:gd name="connsiteX3" fmla="*/ 2394986 w 4475835"/>
              <a:gd name="connsiteY3" fmla="*/ 893284 h 3928388"/>
              <a:gd name="connsiteX4" fmla="*/ 4475835 w 4475835"/>
              <a:gd name="connsiteY4" fmla="*/ 893284 h 3928388"/>
              <a:gd name="connsiteX5" fmla="*/ 4475835 w 4475835"/>
              <a:gd name="connsiteY5" fmla="*/ 1399135 h 3928388"/>
              <a:gd name="connsiteX6" fmla="*/ 4475835 w 4475835"/>
              <a:gd name="connsiteY6" fmla="*/ 1399135 h 3928388"/>
              <a:gd name="connsiteX7" fmla="*/ 4475835 w 4475835"/>
              <a:gd name="connsiteY7" fmla="*/ 2157911 h 3928388"/>
              <a:gd name="connsiteX8" fmla="*/ 4475835 w 4475835"/>
              <a:gd name="connsiteY8" fmla="*/ 3928388 h 3928388"/>
              <a:gd name="connsiteX9" fmla="*/ 1864931 w 4475835"/>
              <a:gd name="connsiteY9" fmla="*/ 3928388 h 3928388"/>
              <a:gd name="connsiteX10" fmla="*/ 745973 w 4475835"/>
              <a:gd name="connsiteY10" fmla="*/ 3928388 h 3928388"/>
              <a:gd name="connsiteX11" fmla="*/ 745973 w 4475835"/>
              <a:gd name="connsiteY11" fmla="*/ 3928388 h 3928388"/>
              <a:gd name="connsiteX12" fmla="*/ 0 w 4475835"/>
              <a:gd name="connsiteY12" fmla="*/ 3928388 h 3928388"/>
              <a:gd name="connsiteX13" fmla="*/ 0 w 4475835"/>
              <a:gd name="connsiteY13" fmla="*/ 2157911 h 3928388"/>
              <a:gd name="connsiteX14" fmla="*/ 0 w 4475835"/>
              <a:gd name="connsiteY14" fmla="*/ 1399135 h 3928388"/>
              <a:gd name="connsiteX15" fmla="*/ 0 w 4475835"/>
              <a:gd name="connsiteY15" fmla="*/ 1399135 h 3928388"/>
              <a:gd name="connsiteX16" fmla="*/ 0 w 4475835"/>
              <a:gd name="connsiteY16" fmla="*/ 893284 h 3928388"/>
              <a:gd name="connsiteX0" fmla="*/ 0 w 4475835"/>
              <a:gd name="connsiteY0" fmla="*/ 1062728 h 4097832"/>
              <a:gd name="connsiteX1" fmla="*/ 1971863 w 4475835"/>
              <a:gd name="connsiteY1" fmla="*/ 1065865 h 4097832"/>
              <a:gd name="connsiteX2" fmla="*/ 2993699 w 4475835"/>
              <a:gd name="connsiteY2" fmla="*/ 0 h 4097832"/>
              <a:gd name="connsiteX3" fmla="*/ 2394986 w 4475835"/>
              <a:gd name="connsiteY3" fmla="*/ 1062728 h 4097832"/>
              <a:gd name="connsiteX4" fmla="*/ 4475835 w 4475835"/>
              <a:gd name="connsiteY4" fmla="*/ 1062728 h 4097832"/>
              <a:gd name="connsiteX5" fmla="*/ 4475835 w 4475835"/>
              <a:gd name="connsiteY5" fmla="*/ 1568579 h 4097832"/>
              <a:gd name="connsiteX6" fmla="*/ 4475835 w 4475835"/>
              <a:gd name="connsiteY6" fmla="*/ 1568579 h 4097832"/>
              <a:gd name="connsiteX7" fmla="*/ 4475835 w 4475835"/>
              <a:gd name="connsiteY7" fmla="*/ 2327355 h 4097832"/>
              <a:gd name="connsiteX8" fmla="*/ 4475835 w 4475835"/>
              <a:gd name="connsiteY8" fmla="*/ 4097832 h 4097832"/>
              <a:gd name="connsiteX9" fmla="*/ 1864931 w 4475835"/>
              <a:gd name="connsiteY9" fmla="*/ 4097832 h 4097832"/>
              <a:gd name="connsiteX10" fmla="*/ 745973 w 4475835"/>
              <a:gd name="connsiteY10" fmla="*/ 4097832 h 4097832"/>
              <a:gd name="connsiteX11" fmla="*/ 745973 w 4475835"/>
              <a:gd name="connsiteY11" fmla="*/ 4097832 h 4097832"/>
              <a:gd name="connsiteX12" fmla="*/ 0 w 4475835"/>
              <a:gd name="connsiteY12" fmla="*/ 4097832 h 4097832"/>
              <a:gd name="connsiteX13" fmla="*/ 0 w 4475835"/>
              <a:gd name="connsiteY13" fmla="*/ 2327355 h 4097832"/>
              <a:gd name="connsiteX14" fmla="*/ 0 w 4475835"/>
              <a:gd name="connsiteY14" fmla="*/ 1568579 h 4097832"/>
              <a:gd name="connsiteX15" fmla="*/ 0 w 4475835"/>
              <a:gd name="connsiteY15" fmla="*/ 1568579 h 4097832"/>
              <a:gd name="connsiteX16" fmla="*/ 0 w 4475835"/>
              <a:gd name="connsiteY16" fmla="*/ 1062728 h 4097832"/>
              <a:gd name="connsiteX0" fmla="*/ 0 w 4475835"/>
              <a:gd name="connsiteY0" fmla="*/ 1062728 h 4097832"/>
              <a:gd name="connsiteX1" fmla="*/ 1365636 w 4475835"/>
              <a:gd name="connsiteY1" fmla="*/ 1080848 h 4097832"/>
              <a:gd name="connsiteX2" fmla="*/ 2993699 w 4475835"/>
              <a:gd name="connsiteY2" fmla="*/ 0 h 4097832"/>
              <a:gd name="connsiteX3" fmla="*/ 2394986 w 4475835"/>
              <a:gd name="connsiteY3" fmla="*/ 1062728 h 4097832"/>
              <a:gd name="connsiteX4" fmla="*/ 4475835 w 4475835"/>
              <a:gd name="connsiteY4" fmla="*/ 1062728 h 4097832"/>
              <a:gd name="connsiteX5" fmla="*/ 4475835 w 4475835"/>
              <a:gd name="connsiteY5" fmla="*/ 1568579 h 4097832"/>
              <a:gd name="connsiteX6" fmla="*/ 4475835 w 4475835"/>
              <a:gd name="connsiteY6" fmla="*/ 1568579 h 4097832"/>
              <a:gd name="connsiteX7" fmla="*/ 4475835 w 4475835"/>
              <a:gd name="connsiteY7" fmla="*/ 2327355 h 4097832"/>
              <a:gd name="connsiteX8" fmla="*/ 4475835 w 4475835"/>
              <a:gd name="connsiteY8" fmla="*/ 4097832 h 4097832"/>
              <a:gd name="connsiteX9" fmla="*/ 1864931 w 4475835"/>
              <a:gd name="connsiteY9" fmla="*/ 4097832 h 4097832"/>
              <a:gd name="connsiteX10" fmla="*/ 745973 w 4475835"/>
              <a:gd name="connsiteY10" fmla="*/ 4097832 h 4097832"/>
              <a:gd name="connsiteX11" fmla="*/ 745973 w 4475835"/>
              <a:gd name="connsiteY11" fmla="*/ 4097832 h 4097832"/>
              <a:gd name="connsiteX12" fmla="*/ 0 w 4475835"/>
              <a:gd name="connsiteY12" fmla="*/ 4097832 h 4097832"/>
              <a:gd name="connsiteX13" fmla="*/ 0 w 4475835"/>
              <a:gd name="connsiteY13" fmla="*/ 2327355 h 4097832"/>
              <a:gd name="connsiteX14" fmla="*/ 0 w 4475835"/>
              <a:gd name="connsiteY14" fmla="*/ 1568579 h 4097832"/>
              <a:gd name="connsiteX15" fmla="*/ 0 w 4475835"/>
              <a:gd name="connsiteY15" fmla="*/ 1568579 h 4097832"/>
              <a:gd name="connsiteX16" fmla="*/ 0 w 4475835"/>
              <a:gd name="connsiteY16" fmla="*/ 1062728 h 4097832"/>
              <a:gd name="connsiteX0" fmla="*/ 0 w 4475835"/>
              <a:gd name="connsiteY0" fmla="*/ 1062728 h 4097832"/>
              <a:gd name="connsiteX1" fmla="*/ 1365636 w 4475835"/>
              <a:gd name="connsiteY1" fmla="*/ 1080848 h 4097832"/>
              <a:gd name="connsiteX2" fmla="*/ 2993699 w 4475835"/>
              <a:gd name="connsiteY2" fmla="*/ 0 h 4097832"/>
              <a:gd name="connsiteX3" fmla="*/ 1764510 w 4475835"/>
              <a:gd name="connsiteY3" fmla="*/ 1077711 h 4097832"/>
              <a:gd name="connsiteX4" fmla="*/ 4475835 w 4475835"/>
              <a:gd name="connsiteY4" fmla="*/ 1062728 h 4097832"/>
              <a:gd name="connsiteX5" fmla="*/ 4475835 w 4475835"/>
              <a:gd name="connsiteY5" fmla="*/ 1568579 h 4097832"/>
              <a:gd name="connsiteX6" fmla="*/ 4475835 w 4475835"/>
              <a:gd name="connsiteY6" fmla="*/ 1568579 h 4097832"/>
              <a:gd name="connsiteX7" fmla="*/ 4475835 w 4475835"/>
              <a:gd name="connsiteY7" fmla="*/ 2327355 h 4097832"/>
              <a:gd name="connsiteX8" fmla="*/ 4475835 w 4475835"/>
              <a:gd name="connsiteY8" fmla="*/ 4097832 h 4097832"/>
              <a:gd name="connsiteX9" fmla="*/ 1864931 w 4475835"/>
              <a:gd name="connsiteY9" fmla="*/ 4097832 h 4097832"/>
              <a:gd name="connsiteX10" fmla="*/ 745973 w 4475835"/>
              <a:gd name="connsiteY10" fmla="*/ 4097832 h 4097832"/>
              <a:gd name="connsiteX11" fmla="*/ 745973 w 4475835"/>
              <a:gd name="connsiteY11" fmla="*/ 4097832 h 4097832"/>
              <a:gd name="connsiteX12" fmla="*/ 0 w 4475835"/>
              <a:gd name="connsiteY12" fmla="*/ 4097832 h 4097832"/>
              <a:gd name="connsiteX13" fmla="*/ 0 w 4475835"/>
              <a:gd name="connsiteY13" fmla="*/ 2327355 h 4097832"/>
              <a:gd name="connsiteX14" fmla="*/ 0 w 4475835"/>
              <a:gd name="connsiteY14" fmla="*/ 1568579 h 4097832"/>
              <a:gd name="connsiteX15" fmla="*/ 0 w 4475835"/>
              <a:gd name="connsiteY15" fmla="*/ 1568579 h 4097832"/>
              <a:gd name="connsiteX16" fmla="*/ 0 w 4475835"/>
              <a:gd name="connsiteY16" fmla="*/ 1062728 h 4097832"/>
              <a:gd name="connsiteX0" fmla="*/ 0 w 4475835"/>
              <a:gd name="connsiteY0" fmla="*/ 1107678 h 4142782"/>
              <a:gd name="connsiteX1" fmla="*/ 1365636 w 4475835"/>
              <a:gd name="connsiteY1" fmla="*/ 1125798 h 4142782"/>
              <a:gd name="connsiteX2" fmla="*/ 2739084 w 4475835"/>
              <a:gd name="connsiteY2" fmla="*/ 0 h 4142782"/>
              <a:gd name="connsiteX3" fmla="*/ 1764510 w 4475835"/>
              <a:gd name="connsiteY3" fmla="*/ 1122661 h 4142782"/>
              <a:gd name="connsiteX4" fmla="*/ 4475835 w 4475835"/>
              <a:gd name="connsiteY4" fmla="*/ 1107678 h 4142782"/>
              <a:gd name="connsiteX5" fmla="*/ 4475835 w 4475835"/>
              <a:gd name="connsiteY5" fmla="*/ 1613529 h 4142782"/>
              <a:gd name="connsiteX6" fmla="*/ 4475835 w 4475835"/>
              <a:gd name="connsiteY6" fmla="*/ 1613529 h 4142782"/>
              <a:gd name="connsiteX7" fmla="*/ 4475835 w 4475835"/>
              <a:gd name="connsiteY7" fmla="*/ 2372305 h 4142782"/>
              <a:gd name="connsiteX8" fmla="*/ 4475835 w 4475835"/>
              <a:gd name="connsiteY8" fmla="*/ 4142782 h 4142782"/>
              <a:gd name="connsiteX9" fmla="*/ 1864931 w 4475835"/>
              <a:gd name="connsiteY9" fmla="*/ 4142782 h 4142782"/>
              <a:gd name="connsiteX10" fmla="*/ 745973 w 4475835"/>
              <a:gd name="connsiteY10" fmla="*/ 4142782 h 4142782"/>
              <a:gd name="connsiteX11" fmla="*/ 745973 w 4475835"/>
              <a:gd name="connsiteY11" fmla="*/ 4142782 h 4142782"/>
              <a:gd name="connsiteX12" fmla="*/ 0 w 4475835"/>
              <a:gd name="connsiteY12" fmla="*/ 4142782 h 4142782"/>
              <a:gd name="connsiteX13" fmla="*/ 0 w 4475835"/>
              <a:gd name="connsiteY13" fmla="*/ 2372305 h 4142782"/>
              <a:gd name="connsiteX14" fmla="*/ 0 w 4475835"/>
              <a:gd name="connsiteY14" fmla="*/ 1613529 h 4142782"/>
              <a:gd name="connsiteX15" fmla="*/ 0 w 4475835"/>
              <a:gd name="connsiteY15" fmla="*/ 1613529 h 4142782"/>
              <a:gd name="connsiteX16" fmla="*/ 0 w 4475835"/>
              <a:gd name="connsiteY16" fmla="*/ 1107678 h 4142782"/>
              <a:gd name="connsiteX0" fmla="*/ 0 w 4475835"/>
              <a:gd name="connsiteY0" fmla="*/ 1107678 h 4142782"/>
              <a:gd name="connsiteX1" fmla="*/ 1365636 w 4475835"/>
              <a:gd name="connsiteY1" fmla="*/ 1125798 h 4142782"/>
              <a:gd name="connsiteX2" fmla="*/ 2739084 w 4475835"/>
              <a:gd name="connsiteY2" fmla="*/ 0 h 4142782"/>
              <a:gd name="connsiteX3" fmla="*/ 1764510 w 4475835"/>
              <a:gd name="connsiteY3" fmla="*/ 1092694 h 4142782"/>
              <a:gd name="connsiteX4" fmla="*/ 4475835 w 4475835"/>
              <a:gd name="connsiteY4" fmla="*/ 1107678 h 4142782"/>
              <a:gd name="connsiteX5" fmla="*/ 4475835 w 4475835"/>
              <a:gd name="connsiteY5" fmla="*/ 1613529 h 4142782"/>
              <a:gd name="connsiteX6" fmla="*/ 4475835 w 4475835"/>
              <a:gd name="connsiteY6" fmla="*/ 1613529 h 4142782"/>
              <a:gd name="connsiteX7" fmla="*/ 4475835 w 4475835"/>
              <a:gd name="connsiteY7" fmla="*/ 2372305 h 4142782"/>
              <a:gd name="connsiteX8" fmla="*/ 4475835 w 4475835"/>
              <a:gd name="connsiteY8" fmla="*/ 4142782 h 4142782"/>
              <a:gd name="connsiteX9" fmla="*/ 1864931 w 4475835"/>
              <a:gd name="connsiteY9" fmla="*/ 4142782 h 4142782"/>
              <a:gd name="connsiteX10" fmla="*/ 745973 w 4475835"/>
              <a:gd name="connsiteY10" fmla="*/ 4142782 h 4142782"/>
              <a:gd name="connsiteX11" fmla="*/ 745973 w 4475835"/>
              <a:gd name="connsiteY11" fmla="*/ 4142782 h 4142782"/>
              <a:gd name="connsiteX12" fmla="*/ 0 w 4475835"/>
              <a:gd name="connsiteY12" fmla="*/ 4142782 h 4142782"/>
              <a:gd name="connsiteX13" fmla="*/ 0 w 4475835"/>
              <a:gd name="connsiteY13" fmla="*/ 2372305 h 4142782"/>
              <a:gd name="connsiteX14" fmla="*/ 0 w 4475835"/>
              <a:gd name="connsiteY14" fmla="*/ 1613529 h 4142782"/>
              <a:gd name="connsiteX15" fmla="*/ 0 w 4475835"/>
              <a:gd name="connsiteY15" fmla="*/ 1613529 h 4142782"/>
              <a:gd name="connsiteX16" fmla="*/ 0 w 4475835"/>
              <a:gd name="connsiteY16" fmla="*/ 1107678 h 4142782"/>
              <a:gd name="connsiteX0" fmla="*/ 0 w 4475835"/>
              <a:gd name="connsiteY0" fmla="*/ 1107678 h 4142782"/>
              <a:gd name="connsiteX1" fmla="*/ 1365636 w 4475835"/>
              <a:gd name="connsiteY1" fmla="*/ 1125798 h 4142782"/>
              <a:gd name="connsiteX2" fmla="*/ 2739084 w 4475835"/>
              <a:gd name="connsiteY2" fmla="*/ 0 h 4142782"/>
              <a:gd name="connsiteX3" fmla="*/ 1764510 w 4475835"/>
              <a:gd name="connsiteY3" fmla="*/ 1092694 h 4142782"/>
              <a:gd name="connsiteX4" fmla="*/ 4475835 w 4475835"/>
              <a:gd name="connsiteY4" fmla="*/ 1107678 h 4142782"/>
              <a:gd name="connsiteX5" fmla="*/ 4475835 w 4475835"/>
              <a:gd name="connsiteY5" fmla="*/ 1613529 h 4142782"/>
              <a:gd name="connsiteX6" fmla="*/ 4475835 w 4475835"/>
              <a:gd name="connsiteY6" fmla="*/ 1613529 h 4142782"/>
              <a:gd name="connsiteX7" fmla="*/ 4475835 w 4475835"/>
              <a:gd name="connsiteY7" fmla="*/ 2372305 h 4142782"/>
              <a:gd name="connsiteX8" fmla="*/ 4475835 w 4475835"/>
              <a:gd name="connsiteY8" fmla="*/ 4142782 h 4142782"/>
              <a:gd name="connsiteX9" fmla="*/ 1864931 w 4475835"/>
              <a:gd name="connsiteY9" fmla="*/ 4142782 h 4142782"/>
              <a:gd name="connsiteX10" fmla="*/ 745973 w 4475835"/>
              <a:gd name="connsiteY10" fmla="*/ 4142782 h 4142782"/>
              <a:gd name="connsiteX11" fmla="*/ 745973 w 4475835"/>
              <a:gd name="connsiteY11" fmla="*/ 4142782 h 4142782"/>
              <a:gd name="connsiteX12" fmla="*/ 0 w 4475835"/>
              <a:gd name="connsiteY12" fmla="*/ 4142782 h 4142782"/>
              <a:gd name="connsiteX13" fmla="*/ 0 w 4475835"/>
              <a:gd name="connsiteY13" fmla="*/ 2372305 h 4142782"/>
              <a:gd name="connsiteX14" fmla="*/ 0 w 4475835"/>
              <a:gd name="connsiteY14" fmla="*/ 1613529 h 4142782"/>
              <a:gd name="connsiteX15" fmla="*/ 0 w 4475835"/>
              <a:gd name="connsiteY15" fmla="*/ 1613529 h 4142782"/>
              <a:gd name="connsiteX16" fmla="*/ 0 w 4475835"/>
              <a:gd name="connsiteY16" fmla="*/ 1107678 h 4142782"/>
              <a:gd name="connsiteX0" fmla="*/ 0 w 4475835"/>
              <a:gd name="connsiteY0" fmla="*/ 1107678 h 4142782"/>
              <a:gd name="connsiteX1" fmla="*/ 1377761 w 4475835"/>
              <a:gd name="connsiteY1" fmla="*/ 1110814 h 4142782"/>
              <a:gd name="connsiteX2" fmla="*/ 2739084 w 4475835"/>
              <a:gd name="connsiteY2" fmla="*/ 0 h 4142782"/>
              <a:gd name="connsiteX3" fmla="*/ 1764510 w 4475835"/>
              <a:gd name="connsiteY3" fmla="*/ 1092694 h 4142782"/>
              <a:gd name="connsiteX4" fmla="*/ 4475835 w 4475835"/>
              <a:gd name="connsiteY4" fmla="*/ 1107678 h 4142782"/>
              <a:gd name="connsiteX5" fmla="*/ 4475835 w 4475835"/>
              <a:gd name="connsiteY5" fmla="*/ 1613529 h 4142782"/>
              <a:gd name="connsiteX6" fmla="*/ 4475835 w 4475835"/>
              <a:gd name="connsiteY6" fmla="*/ 1613529 h 4142782"/>
              <a:gd name="connsiteX7" fmla="*/ 4475835 w 4475835"/>
              <a:gd name="connsiteY7" fmla="*/ 2372305 h 4142782"/>
              <a:gd name="connsiteX8" fmla="*/ 4475835 w 4475835"/>
              <a:gd name="connsiteY8" fmla="*/ 4142782 h 4142782"/>
              <a:gd name="connsiteX9" fmla="*/ 1864931 w 4475835"/>
              <a:gd name="connsiteY9" fmla="*/ 4142782 h 4142782"/>
              <a:gd name="connsiteX10" fmla="*/ 745973 w 4475835"/>
              <a:gd name="connsiteY10" fmla="*/ 4142782 h 4142782"/>
              <a:gd name="connsiteX11" fmla="*/ 745973 w 4475835"/>
              <a:gd name="connsiteY11" fmla="*/ 4142782 h 4142782"/>
              <a:gd name="connsiteX12" fmla="*/ 0 w 4475835"/>
              <a:gd name="connsiteY12" fmla="*/ 4142782 h 4142782"/>
              <a:gd name="connsiteX13" fmla="*/ 0 w 4475835"/>
              <a:gd name="connsiteY13" fmla="*/ 2372305 h 4142782"/>
              <a:gd name="connsiteX14" fmla="*/ 0 w 4475835"/>
              <a:gd name="connsiteY14" fmla="*/ 1613529 h 4142782"/>
              <a:gd name="connsiteX15" fmla="*/ 0 w 4475835"/>
              <a:gd name="connsiteY15" fmla="*/ 1613529 h 4142782"/>
              <a:gd name="connsiteX16" fmla="*/ 0 w 4475835"/>
              <a:gd name="connsiteY16" fmla="*/ 1107678 h 4142782"/>
              <a:gd name="connsiteX0" fmla="*/ 0 w 4475835"/>
              <a:gd name="connsiteY0" fmla="*/ 1107678 h 4142782"/>
              <a:gd name="connsiteX1" fmla="*/ 1377761 w 4475835"/>
              <a:gd name="connsiteY1" fmla="*/ 1110814 h 4142782"/>
              <a:gd name="connsiteX2" fmla="*/ 2739084 w 4475835"/>
              <a:gd name="connsiteY2" fmla="*/ 0 h 4142782"/>
              <a:gd name="connsiteX3" fmla="*/ 1764510 w 4475835"/>
              <a:gd name="connsiteY3" fmla="*/ 1107676 h 4142782"/>
              <a:gd name="connsiteX4" fmla="*/ 4475835 w 4475835"/>
              <a:gd name="connsiteY4" fmla="*/ 1107678 h 4142782"/>
              <a:gd name="connsiteX5" fmla="*/ 4475835 w 4475835"/>
              <a:gd name="connsiteY5" fmla="*/ 1613529 h 4142782"/>
              <a:gd name="connsiteX6" fmla="*/ 4475835 w 4475835"/>
              <a:gd name="connsiteY6" fmla="*/ 1613529 h 4142782"/>
              <a:gd name="connsiteX7" fmla="*/ 4475835 w 4475835"/>
              <a:gd name="connsiteY7" fmla="*/ 2372305 h 4142782"/>
              <a:gd name="connsiteX8" fmla="*/ 4475835 w 4475835"/>
              <a:gd name="connsiteY8" fmla="*/ 4142782 h 4142782"/>
              <a:gd name="connsiteX9" fmla="*/ 1864931 w 4475835"/>
              <a:gd name="connsiteY9" fmla="*/ 4142782 h 4142782"/>
              <a:gd name="connsiteX10" fmla="*/ 745973 w 4475835"/>
              <a:gd name="connsiteY10" fmla="*/ 4142782 h 4142782"/>
              <a:gd name="connsiteX11" fmla="*/ 745973 w 4475835"/>
              <a:gd name="connsiteY11" fmla="*/ 4142782 h 4142782"/>
              <a:gd name="connsiteX12" fmla="*/ 0 w 4475835"/>
              <a:gd name="connsiteY12" fmla="*/ 4142782 h 4142782"/>
              <a:gd name="connsiteX13" fmla="*/ 0 w 4475835"/>
              <a:gd name="connsiteY13" fmla="*/ 2372305 h 4142782"/>
              <a:gd name="connsiteX14" fmla="*/ 0 w 4475835"/>
              <a:gd name="connsiteY14" fmla="*/ 1613529 h 4142782"/>
              <a:gd name="connsiteX15" fmla="*/ 0 w 4475835"/>
              <a:gd name="connsiteY15" fmla="*/ 1613529 h 4142782"/>
              <a:gd name="connsiteX16" fmla="*/ 0 w 4475835"/>
              <a:gd name="connsiteY16" fmla="*/ 1107678 h 41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5835" h="4142782">
                <a:moveTo>
                  <a:pt x="0" y="1107678"/>
                </a:moveTo>
                <a:lnTo>
                  <a:pt x="1377761" y="1110814"/>
                </a:lnTo>
                <a:lnTo>
                  <a:pt x="2739084" y="0"/>
                </a:lnTo>
                <a:lnTo>
                  <a:pt x="1764510" y="1107676"/>
                </a:lnTo>
                <a:lnTo>
                  <a:pt x="4475835" y="1107678"/>
                </a:lnTo>
                <a:lnTo>
                  <a:pt x="4475835" y="1613529"/>
                </a:lnTo>
                <a:lnTo>
                  <a:pt x="4475835" y="1613529"/>
                </a:lnTo>
                <a:lnTo>
                  <a:pt x="4475835" y="2372305"/>
                </a:lnTo>
                <a:lnTo>
                  <a:pt x="4475835" y="4142782"/>
                </a:lnTo>
                <a:lnTo>
                  <a:pt x="1864931" y="4142782"/>
                </a:lnTo>
                <a:lnTo>
                  <a:pt x="745973" y="4142782"/>
                </a:lnTo>
                <a:lnTo>
                  <a:pt x="745973" y="4142782"/>
                </a:lnTo>
                <a:lnTo>
                  <a:pt x="0" y="4142782"/>
                </a:lnTo>
                <a:lnTo>
                  <a:pt x="0" y="2372305"/>
                </a:lnTo>
                <a:lnTo>
                  <a:pt x="0" y="1613529"/>
                </a:lnTo>
                <a:lnTo>
                  <a:pt x="0" y="1613529"/>
                </a:lnTo>
                <a:lnTo>
                  <a:pt x="0" y="1107678"/>
                </a:lnTo>
                <a:close/>
              </a:path>
            </a:pathLst>
          </a:custGeom>
          <a:noFill/>
          <a:ln w="28575">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p:cNvSpPr/>
          <p:nvPr/>
        </p:nvSpPr>
        <p:spPr>
          <a:xfrm>
            <a:off x="1655157" y="801123"/>
            <a:ext cx="2221622" cy="706908"/>
          </a:xfrm>
          <a:prstGeom prst="rect">
            <a:avLst/>
          </a:prstGeom>
          <a:solidFill>
            <a:schemeClr val="bg1"/>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テキスト ボックス 115"/>
          <p:cNvSpPr txBox="1"/>
          <p:nvPr/>
        </p:nvSpPr>
        <p:spPr>
          <a:xfrm>
            <a:off x="1753251" y="819250"/>
            <a:ext cx="2301912" cy="656590"/>
          </a:xfrm>
          <a:prstGeom prst="rect">
            <a:avLst/>
          </a:prstGeom>
          <a:noFill/>
        </p:spPr>
        <p:txBody>
          <a:bodyPr wrap="square" rtlCol="0">
            <a:spAutoFit/>
          </a:bodyPr>
          <a:lstStyle/>
          <a:p>
            <a:pPr>
              <a:lnSpc>
                <a:spcPts val="2200"/>
              </a:lnSpc>
            </a:pPr>
            <a:r>
              <a:rPr kumimoji="1" lang="en-US" altLang="ja-JP" sz="2200" b="1" dirty="0" smtClean="0">
                <a:solidFill>
                  <a:srgbClr val="002060"/>
                </a:solidFill>
              </a:rPr>
              <a:t>N</a:t>
            </a:r>
            <a:r>
              <a:rPr kumimoji="1" lang="en-US" altLang="ja-JP" sz="1600" b="1" dirty="0" smtClean="0">
                <a:solidFill>
                  <a:srgbClr val="002060"/>
                </a:solidFill>
              </a:rPr>
              <a:t>2</a:t>
            </a:r>
            <a:r>
              <a:rPr kumimoji="1" lang="en-US" altLang="ja-JP" sz="2200" b="1" dirty="0" smtClean="0">
                <a:solidFill>
                  <a:srgbClr val="002060"/>
                </a:solidFill>
              </a:rPr>
              <a:t> gas flow rate:</a:t>
            </a:r>
          </a:p>
          <a:p>
            <a:pPr>
              <a:lnSpc>
                <a:spcPts val="2200"/>
              </a:lnSpc>
            </a:pPr>
            <a:r>
              <a:rPr lang="en-US" altLang="ja-JP" sz="2200" b="1" dirty="0" smtClean="0">
                <a:solidFill>
                  <a:srgbClr val="002060"/>
                </a:solidFill>
              </a:rPr>
              <a:t>3, 5, 7L/min</a:t>
            </a:r>
            <a:endParaRPr kumimoji="1" lang="ja-JP" altLang="en-US" sz="2200" b="1" dirty="0">
              <a:solidFill>
                <a:srgbClr val="002060"/>
              </a:solidFill>
            </a:endParaRPr>
          </a:p>
        </p:txBody>
      </p:sp>
      <p:sp>
        <p:nvSpPr>
          <p:cNvPr id="118" name="テキスト ボックス 117"/>
          <p:cNvSpPr txBox="1"/>
          <p:nvPr/>
        </p:nvSpPr>
        <p:spPr>
          <a:xfrm>
            <a:off x="3833237" y="1946172"/>
            <a:ext cx="2630905" cy="938719"/>
          </a:xfrm>
          <a:prstGeom prst="rect">
            <a:avLst/>
          </a:prstGeom>
          <a:solidFill>
            <a:schemeClr val="bg1"/>
          </a:solidFill>
        </p:spPr>
        <p:txBody>
          <a:bodyPr wrap="square" rtlCol="0">
            <a:spAutoFit/>
          </a:bodyPr>
          <a:lstStyle/>
          <a:p>
            <a:pPr>
              <a:lnSpc>
                <a:spcPts val="2200"/>
              </a:lnSpc>
            </a:pPr>
            <a:endParaRPr kumimoji="1" lang="en-US" altLang="ja-JP" sz="2200" b="1" dirty="0" smtClean="0">
              <a:solidFill>
                <a:srgbClr val="002060"/>
              </a:solidFill>
            </a:endParaRPr>
          </a:p>
          <a:p>
            <a:pPr>
              <a:lnSpc>
                <a:spcPts val="2200"/>
              </a:lnSpc>
            </a:pPr>
            <a:r>
              <a:rPr kumimoji="1" lang="en-US" altLang="ja-JP" sz="2200" b="1" dirty="0" smtClean="0">
                <a:solidFill>
                  <a:srgbClr val="002060"/>
                </a:solidFill>
              </a:rPr>
              <a:t>Spray distance:</a:t>
            </a:r>
          </a:p>
          <a:p>
            <a:pPr>
              <a:lnSpc>
                <a:spcPts val="2200"/>
              </a:lnSpc>
            </a:pPr>
            <a:r>
              <a:rPr lang="en-US" altLang="ja-JP" sz="2200" b="1" dirty="0" smtClean="0">
                <a:solidFill>
                  <a:srgbClr val="002060"/>
                </a:solidFill>
              </a:rPr>
              <a:t>5, 10, 20cm</a:t>
            </a:r>
          </a:p>
        </p:txBody>
      </p:sp>
      <p:sp>
        <p:nvSpPr>
          <p:cNvPr id="119" name="正方形/長方形 118"/>
          <p:cNvSpPr/>
          <p:nvPr/>
        </p:nvSpPr>
        <p:spPr>
          <a:xfrm>
            <a:off x="3876780" y="2218926"/>
            <a:ext cx="1827334" cy="656590"/>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8" name="図 157"/>
          <p:cNvPicPr>
            <a:picLocks noChangeAspect="1"/>
          </p:cNvPicPr>
          <p:nvPr/>
        </p:nvPicPr>
        <p:blipFill>
          <a:blip r:embed="rId7"/>
          <a:stretch>
            <a:fillRect/>
          </a:stretch>
        </p:blipFill>
        <p:spPr>
          <a:xfrm>
            <a:off x="745057" y="3797254"/>
            <a:ext cx="4692863" cy="2878084"/>
          </a:xfrm>
          <a:prstGeom prst="rect">
            <a:avLst/>
          </a:prstGeom>
        </p:spPr>
      </p:pic>
      <p:sp>
        <p:nvSpPr>
          <p:cNvPr id="27"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Experiment 1</a:t>
            </a:r>
            <a:endParaRPr lang="ja-JP" altLang="en-US" dirty="0"/>
          </a:p>
        </p:txBody>
      </p:sp>
    </p:spTree>
    <p:extLst>
      <p:ext uri="{BB962C8B-B14F-4D97-AF65-F5344CB8AC3E}">
        <p14:creationId xmlns:p14="http://schemas.microsoft.com/office/powerpoint/2010/main" val="2224423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086600" y="6492875"/>
            <a:ext cx="2057400" cy="365125"/>
          </a:xfrm>
        </p:spPr>
        <p:txBody>
          <a:bodyPr/>
          <a:lstStyle/>
          <a:p>
            <a:fld id="{6E4B8848-009C-4A03-B37E-7CDA5ABC8CE2}" type="slidenum">
              <a:rPr kumimoji="1" lang="ja-JP" altLang="en-US" smtClean="0"/>
              <a:t>9</a:t>
            </a:fld>
            <a:endParaRPr kumimoji="1" lang="ja-JP" altLang="en-US"/>
          </a:p>
        </p:txBody>
      </p:sp>
      <p:sp>
        <p:nvSpPr>
          <p:cNvPr id="6" name="スライド番号プレースホルダー 3"/>
          <p:cNvSpPr txBox="1">
            <a:spLocks/>
          </p:cNvSpPr>
          <p:nvPr/>
        </p:nvSpPr>
        <p:spPr>
          <a:xfrm>
            <a:off x="7086600" y="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smtClean="0"/>
              <a:t>Experiment 2</a:t>
            </a:r>
            <a:endParaRPr lang="ja-JP" altLang="en-US" dirty="0"/>
          </a:p>
        </p:txBody>
      </p:sp>
      <p:cxnSp>
        <p:nvCxnSpPr>
          <p:cNvPr id="632" name="直線矢印コネクタ 631"/>
          <p:cNvCxnSpPr/>
          <p:nvPr/>
        </p:nvCxnSpPr>
        <p:spPr>
          <a:xfrm>
            <a:off x="4315199" y="4009353"/>
            <a:ext cx="1349" cy="853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直線矢印コネクタ 838"/>
          <p:cNvCxnSpPr/>
          <p:nvPr/>
        </p:nvCxnSpPr>
        <p:spPr>
          <a:xfrm>
            <a:off x="5976272" y="5282159"/>
            <a:ext cx="12238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0" name="図 839"/>
          <p:cNvPicPr>
            <a:picLocks noChangeAspect="1"/>
          </p:cNvPicPr>
          <p:nvPr/>
        </p:nvPicPr>
        <p:blipFill rotWithShape="1">
          <a:blip r:embed="rId3"/>
          <a:srcRect t="50523"/>
          <a:stretch/>
        </p:blipFill>
        <p:spPr>
          <a:xfrm>
            <a:off x="3163007" y="4942540"/>
            <a:ext cx="2668869" cy="995264"/>
          </a:xfrm>
          <a:prstGeom prst="rect">
            <a:avLst/>
          </a:prstGeom>
        </p:spPr>
      </p:pic>
      <p:sp>
        <p:nvSpPr>
          <p:cNvPr id="841" name="テキスト ボックス 840"/>
          <p:cNvSpPr txBox="1"/>
          <p:nvPr/>
        </p:nvSpPr>
        <p:spPr>
          <a:xfrm>
            <a:off x="6270579" y="3107400"/>
            <a:ext cx="1370498" cy="400110"/>
          </a:xfrm>
          <a:prstGeom prst="rect">
            <a:avLst/>
          </a:prstGeom>
          <a:noFill/>
        </p:spPr>
        <p:txBody>
          <a:bodyPr wrap="square" rtlCol="0">
            <a:spAutoFit/>
          </a:bodyPr>
          <a:lstStyle/>
          <a:p>
            <a:r>
              <a:rPr kumimoji="1" lang="en-US" altLang="ja-JP" sz="2000" dirty="0" smtClean="0"/>
              <a:t>24h</a:t>
            </a:r>
            <a:endParaRPr kumimoji="1" lang="ja-JP" altLang="en-US" sz="2000" dirty="0"/>
          </a:p>
        </p:txBody>
      </p:sp>
      <p:sp>
        <p:nvSpPr>
          <p:cNvPr id="842" name="テキスト ボックス 841"/>
          <p:cNvSpPr txBox="1"/>
          <p:nvPr/>
        </p:nvSpPr>
        <p:spPr>
          <a:xfrm>
            <a:off x="4315199" y="4230302"/>
            <a:ext cx="1541716" cy="400110"/>
          </a:xfrm>
          <a:prstGeom prst="rect">
            <a:avLst/>
          </a:prstGeom>
          <a:noFill/>
        </p:spPr>
        <p:txBody>
          <a:bodyPr wrap="square" rtlCol="0">
            <a:spAutoFit/>
          </a:bodyPr>
          <a:lstStyle/>
          <a:p>
            <a:r>
              <a:rPr kumimoji="1" lang="en-US" altLang="ja-JP" sz="2000" dirty="0" smtClean="0"/>
              <a:t>24h</a:t>
            </a:r>
            <a:endParaRPr kumimoji="1" lang="ja-JP" altLang="en-US" sz="2000" dirty="0"/>
          </a:p>
        </p:txBody>
      </p:sp>
      <p:sp>
        <p:nvSpPr>
          <p:cNvPr id="843" name="テキスト ボックス 842"/>
          <p:cNvSpPr txBox="1"/>
          <p:nvPr/>
        </p:nvSpPr>
        <p:spPr>
          <a:xfrm>
            <a:off x="7200162" y="3053392"/>
            <a:ext cx="2057400" cy="830997"/>
          </a:xfrm>
          <a:prstGeom prst="rect">
            <a:avLst/>
          </a:prstGeom>
          <a:noFill/>
        </p:spPr>
        <p:txBody>
          <a:bodyPr wrap="square" rtlCol="0">
            <a:spAutoFit/>
          </a:bodyPr>
          <a:lstStyle/>
          <a:p>
            <a:r>
              <a:rPr kumimoji="1" lang="en-US" altLang="ja-JP" sz="2400" dirty="0" smtClean="0">
                <a:solidFill>
                  <a:srgbClr val="FF0000"/>
                </a:solidFill>
              </a:rPr>
              <a:t>WST cell viability assay</a:t>
            </a:r>
            <a:endParaRPr kumimoji="1" lang="ja-JP" altLang="en-US" sz="2400" dirty="0">
              <a:solidFill>
                <a:srgbClr val="FF0000"/>
              </a:solidFill>
            </a:endParaRPr>
          </a:p>
        </p:txBody>
      </p:sp>
      <p:sp>
        <p:nvSpPr>
          <p:cNvPr id="844" name="テキスト ボックス 843"/>
          <p:cNvSpPr txBox="1"/>
          <p:nvPr/>
        </p:nvSpPr>
        <p:spPr>
          <a:xfrm>
            <a:off x="7200162" y="4910506"/>
            <a:ext cx="1644160" cy="830997"/>
          </a:xfrm>
          <a:prstGeom prst="rect">
            <a:avLst/>
          </a:prstGeom>
          <a:noFill/>
        </p:spPr>
        <p:txBody>
          <a:bodyPr wrap="square" rtlCol="0">
            <a:spAutoFit/>
          </a:bodyPr>
          <a:lstStyle/>
          <a:p>
            <a:r>
              <a:rPr kumimoji="1" lang="en-US" altLang="ja-JP" sz="2400" dirty="0" smtClean="0">
                <a:solidFill>
                  <a:srgbClr val="FF0000"/>
                </a:solidFill>
              </a:rPr>
              <a:t>Live/Dead staining</a:t>
            </a:r>
            <a:endParaRPr kumimoji="1" lang="ja-JP" altLang="en-US" sz="2400" dirty="0">
              <a:solidFill>
                <a:srgbClr val="FF0000"/>
              </a:solidFill>
            </a:endParaRPr>
          </a:p>
        </p:txBody>
      </p:sp>
      <p:sp>
        <p:nvSpPr>
          <p:cNvPr id="845" name="テキスト ボックス 844"/>
          <p:cNvSpPr txBox="1"/>
          <p:nvPr/>
        </p:nvSpPr>
        <p:spPr>
          <a:xfrm>
            <a:off x="948838" y="2566904"/>
            <a:ext cx="2857500" cy="400110"/>
          </a:xfrm>
          <a:prstGeom prst="rect">
            <a:avLst/>
          </a:prstGeom>
          <a:noFill/>
        </p:spPr>
        <p:txBody>
          <a:bodyPr wrap="square" rtlCol="0">
            <a:spAutoFit/>
          </a:bodyPr>
          <a:lstStyle/>
          <a:p>
            <a:r>
              <a:rPr lang="en-US" altLang="ja-JP" sz="2000" dirty="0" smtClean="0"/>
              <a:t>Materials sprayed</a:t>
            </a:r>
            <a:endParaRPr kumimoji="1" lang="ja-JP" altLang="en-US" sz="2000" dirty="0"/>
          </a:p>
        </p:txBody>
      </p:sp>
      <p:sp>
        <p:nvSpPr>
          <p:cNvPr id="846" name="テキスト ボックス 845"/>
          <p:cNvSpPr txBox="1"/>
          <p:nvPr/>
        </p:nvSpPr>
        <p:spPr>
          <a:xfrm>
            <a:off x="3870255" y="2589822"/>
            <a:ext cx="2106018" cy="400110"/>
          </a:xfrm>
          <a:prstGeom prst="rect">
            <a:avLst/>
          </a:prstGeom>
          <a:noFill/>
        </p:spPr>
        <p:txBody>
          <a:bodyPr wrap="square" rtlCol="0">
            <a:spAutoFit/>
          </a:bodyPr>
          <a:lstStyle/>
          <a:p>
            <a:r>
              <a:rPr lang="en-US" altLang="ja-JP" sz="2000" dirty="0" smtClean="0"/>
              <a:t>Medium added</a:t>
            </a:r>
            <a:endParaRPr kumimoji="1" lang="ja-JP" altLang="en-US" sz="2000" dirty="0"/>
          </a:p>
        </p:txBody>
      </p:sp>
      <p:sp>
        <p:nvSpPr>
          <p:cNvPr id="847" name="テキスト ボックス 846"/>
          <p:cNvSpPr txBox="1"/>
          <p:nvPr/>
        </p:nvSpPr>
        <p:spPr>
          <a:xfrm>
            <a:off x="3052358" y="5816369"/>
            <a:ext cx="2981496" cy="400110"/>
          </a:xfrm>
          <a:prstGeom prst="rect">
            <a:avLst/>
          </a:prstGeom>
          <a:noFill/>
        </p:spPr>
        <p:txBody>
          <a:bodyPr wrap="square" rtlCol="0">
            <a:spAutoFit/>
          </a:bodyPr>
          <a:lstStyle/>
          <a:p>
            <a:r>
              <a:rPr lang="en-US" altLang="ja-JP" sz="2000" dirty="0" smtClean="0"/>
              <a:t>Gel and medium aspirated</a:t>
            </a:r>
            <a:endParaRPr kumimoji="1" lang="ja-JP" altLang="en-US" sz="2000" dirty="0"/>
          </a:p>
        </p:txBody>
      </p:sp>
      <p:sp>
        <p:nvSpPr>
          <p:cNvPr id="852" name="テキスト ボックス 851"/>
          <p:cNvSpPr txBox="1"/>
          <p:nvPr/>
        </p:nvSpPr>
        <p:spPr>
          <a:xfrm>
            <a:off x="1307574" y="1076231"/>
            <a:ext cx="6760309" cy="1107996"/>
          </a:xfrm>
          <a:prstGeom prst="rect">
            <a:avLst/>
          </a:prstGeom>
          <a:solidFill>
            <a:schemeClr val="bg2"/>
          </a:solidFill>
          <a:ln>
            <a:solidFill>
              <a:schemeClr val="bg2"/>
            </a:solidFill>
          </a:ln>
        </p:spPr>
        <p:txBody>
          <a:bodyPr wrap="square" rtlCol="0">
            <a:spAutoFit/>
          </a:bodyPr>
          <a:lstStyle/>
          <a:p>
            <a:r>
              <a:rPr lang="en-US" altLang="ja-JP" sz="2200" dirty="0" smtClean="0"/>
              <a:t>Cell types: NIH-3T3 fibroblasts, MeT-5A mesothelial cells</a:t>
            </a:r>
          </a:p>
          <a:p>
            <a:r>
              <a:rPr lang="en-US" altLang="ja-JP" sz="2200" dirty="0"/>
              <a:t>Gas flow rate:  3</a:t>
            </a:r>
            <a:r>
              <a:rPr lang="en-US" altLang="ja-JP" sz="2200" dirty="0" smtClean="0"/>
              <a:t>, 5, 7L/min</a:t>
            </a:r>
            <a:endParaRPr lang="en-US" altLang="ja-JP" sz="2200" dirty="0"/>
          </a:p>
          <a:p>
            <a:r>
              <a:rPr lang="en-US" altLang="ja-JP" sz="2200" dirty="0"/>
              <a:t>Spray distance: 5</a:t>
            </a:r>
            <a:r>
              <a:rPr lang="en-US" altLang="ja-JP" sz="2200" dirty="0" smtClean="0"/>
              <a:t>, 10, 20cm </a:t>
            </a:r>
            <a:endParaRPr lang="en-US" altLang="ja-JP" sz="2200" dirty="0"/>
          </a:p>
        </p:txBody>
      </p:sp>
      <p:sp>
        <p:nvSpPr>
          <p:cNvPr id="853" name="タイトル 1"/>
          <p:cNvSpPr txBox="1">
            <a:spLocks/>
          </p:cNvSpPr>
          <p:nvPr/>
        </p:nvSpPr>
        <p:spPr>
          <a:xfrm>
            <a:off x="-12700" y="12194"/>
            <a:ext cx="8621486" cy="704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i="1" u="sng" dirty="0" smtClean="0">
                <a:latin typeface="+mn-lt"/>
              </a:rPr>
              <a:t>In vitro </a:t>
            </a:r>
            <a:r>
              <a:rPr lang="en-US" altLang="ja-JP" sz="3600" u="sng" dirty="0" smtClean="0">
                <a:latin typeface="+mn-lt"/>
              </a:rPr>
              <a:t>evaluation of cell damage by spraying</a:t>
            </a:r>
            <a:endParaRPr lang="ja-JP" altLang="en-US" sz="3600" u="sng" dirty="0">
              <a:solidFill>
                <a:srgbClr val="000066"/>
              </a:solidFill>
              <a:latin typeface="+mn-lt"/>
            </a:endParaRPr>
          </a:p>
        </p:txBody>
      </p:sp>
      <p:cxnSp>
        <p:nvCxnSpPr>
          <p:cNvPr id="415" name="直線矢印コネクタ 414"/>
          <p:cNvCxnSpPr/>
          <p:nvPr/>
        </p:nvCxnSpPr>
        <p:spPr>
          <a:xfrm>
            <a:off x="5976273" y="3506146"/>
            <a:ext cx="12238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グループ化 23"/>
          <p:cNvGrpSpPr/>
          <p:nvPr/>
        </p:nvGrpSpPr>
        <p:grpSpPr>
          <a:xfrm>
            <a:off x="2111721" y="3382834"/>
            <a:ext cx="1226119" cy="251162"/>
            <a:chOff x="6245011" y="3170610"/>
            <a:chExt cx="1226119" cy="251162"/>
          </a:xfrm>
        </p:grpSpPr>
        <p:cxnSp>
          <p:nvCxnSpPr>
            <p:cNvPr id="25" name="直線矢印コネクタ 24"/>
            <p:cNvCxnSpPr/>
            <p:nvPr/>
          </p:nvCxnSpPr>
          <p:spPr>
            <a:xfrm>
              <a:off x="6247241" y="3250820"/>
              <a:ext cx="12238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6245011" y="3170610"/>
              <a:ext cx="531734" cy="251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 name="図 2"/>
          <p:cNvPicPr>
            <a:picLocks noChangeAspect="1"/>
          </p:cNvPicPr>
          <p:nvPr/>
        </p:nvPicPr>
        <p:blipFill rotWithShape="1">
          <a:blip r:embed="rId4"/>
          <a:srcRect t="46160"/>
          <a:stretch/>
        </p:blipFill>
        <p:spPr>
          <a:xfrm>
            <a:off x="3401757" y="2865186"/>
            <a:ext cx="2576641" cy="1058742"/>
          </a:xfrm>
          <a:prstGeom prst="rect">
            <a:avLst/>
          </a:prstGeom>
        </p:spPr>
      </p:pic>
      <p:pic>
        <p:nvPicPr>
          <p:cNvPr id="2" name="図 1"/>
          <p:cNvPicPr>
            <a:picLocks noChangeAspect="1"/>
          </p:cNvPicPr>
          <p:nvPr/>
        </p:nvPicPr>
        <p:blipFill rotWithShape="1">
          <a:blip r:embed="rId5"/>
          <a:srcRect l="5279" t="38041"/>
          <a:stretch/>
        </p:blipFill>
        <p:spPr>
          <a:xfrm>
            <a:off x="197462" y="2496104"/>
            <a:ext cx="2489246" cy="1420332"/>
          </a:xfrm>
          <a:prstGeom prst="rect">
            <a:avLst/>
          </a:prstGeom>
        </p:spPr>
      </p:pic>
    </p:spTree>
    <p:extLst>
      <p:ext uri="{BB962C8B-B14F-4D97-AF65-F5344CB8AC3E}">
        <p14:creationId xmlns:p14="http://schemas.microsoft.com/office/powerpoint/2010/main" val="5418199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78000">
              <a:schemeClr val="accent2">
                <a:lumMod val="40000"/>
                <a:lumOff val="60000"/>
              </a:schemeClr>
            </a:gs>
            <a:gs pos="100000">
              <a:schemeClr val="accent1">
                <a:tint val="23500"/>
                <a:satMod val="160000"/>
              </a:schemeClr>
            </a:gs>
          </a:gsLst>
          <a:lin ang="5400000" scaled="1"/>
        </a:gra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23178</TotalTime>
  <Words>3544</Words>
  <Application>Microsoft Office PowerPoint</Application>
  <PresentationFormat>画面に合わせる (4:3)</PresentationFormat>
  <Paragraphs>529</Paragraphs>
  <Slides>37</Slides>
  <Notes>37</Notes>
  <HiddenSlides>15</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37</vt:i4>
      </vt:variant>
    </vt:vector>
  </HeadingPairs>
  <TitlesOfParts>
    <vt:vector size="45" baseType="lpstr">
      <vt:lpstr>Arial Unicode MS</vt:lpstr>
      <vt:lpstr>ＭＳ Ｐゴシック</vt:lpstr>
      <vt:lpstr>Arial</vt:lpstr>
      <vt:lpstr>Calibri</vt:lpstr>
      <vt:lpstr>Calibri Light</vt:lpstr>
      <vt:lpstr>Cambria Math</vt:lpstr>
      <vt:lpstr>Wingdings</vt:lpstr>
      <vt:lpstr>Office テーマ</vt:lpstr>
      <vt:lpstr>  Spray application of in situ cross-linkable  multi-layered hydrogels for medical applications  医療用in situ架橋マルチレイヤーハイドロゲルの スプレー投与システム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Multi-layered materials for adhesion prevention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situ cross-linkable multi-layered hydrogel delivered using a spray system for postsurgical adhesion prevention</dc:title>
  <dc:creator>univ-coop150</dc:creator>
  <cp:lastModifiedBy>univ-coop150</cp:lastModifiedBy>
  <cp:revision>1844</cp:revision>
  <cp:lastPrinted>2017-02-09T08:19:43Z</cp:lastPrinted>
  <dcterms:created xsi:type="dcterms:W3CDTF">2015-06-24T07:51:17Z</dcterms:created>
  <dcterms:modified xsi:type="dcterms:W3CDTF">2017-02-22T01:25:39Z</dcterms:modified>
</cp:coreProperties>
</file>